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63"/>
  </p:notesMasterIdLst>
  <p:sldIdLst>
    <p:sldId id="285" r:id="rId2"/>
    <p:sldId id="299" r:id="rId3"/>
    <p:sldId id="317" r:id="rId4"/>
    <p:sldId id="352" r:id="rId5"/>
    <p:sldId id="361" r:id="rId6"/>
    <p:sldId id="389" r:id="rId7"/>
    <p:sldId id="391" r:id="rId8"/>
    <p:sldId id="392" r:id="rId9"/>
    <p:sldId id="393" r:id="rId10"/>
    <p:sldId id="314" r:id="rId11"/>
    <p:sldId id="362" r:id="rId12"/>
    <p:sldId id="313" r:id="rId13"/>
    <p:sldId id="394" r:id="rId14"/>
    <p:sldId id="395" r:id="rId15"/>
    <p:sldId id="396" r:id="rId16"/>
    <p:sldId id="397" r:id="rId17"/>
    <p:sldId id="349" r:id="rId18"/>
    <p:sldId id="347" r:id="rId19"/>
    <p:sldId id="359" r:id="rId20"/>
    <p:sldId id="269" r:id="rId21"/>
    <p:sldId id="270" r:id="rId22"/>
    <p:sldId id="271" r:id="rId23"/>
    <p:sldId id="286" r:id="rId24"/>
    <p:sldId id="312" r:id="rId25"/>
    <p:sldId id="366" r:id="rId26"/>
    <p:sldId id="273" r:id="rId27"/>
    <p:sldId id="289" r:id="rId28"/>
    <p:sldId id="308" r:id="rId29"/>
    <p:sldId id="346" r:id="rId30"/>
    <p:sldId id="327" r:id="rId31"/>
    <p:sldId id="274" r:id="rId32"/>
    <p:sldId id="276" r:id="rId33"/>
    <p:sldId id="277" r:id="rId34"/>
    <p:sldId id="278" r:id="rId35"/>
    <p:sldId id="319" r:id="rId36"/>
    <p:sldId id="320" r:id="rId37"/>
    <p:sldId id="321" r:id="rId38"/>
    <p:sldId id="322" r:id="rId39"/>
    <p:sldId id="323" r:id="rId40"/>
    <p:sldId id="325" r:id="rId41"/>
    <p:sldId id="326" r:id="rId42"/>
    <p:sldId id="324" r:id="rId43"/>
    <p:sldId id="334" r:id="rId44"/>
    <p:sldId id="335" r:id="rId45"/>
    <p:sldId id="336" r:id="rId46"/>
    <p:sldId id="367" r:id="rId47"/>
    <p:sldId id="368" r:id="rId48"/>
    <p:sldId id="369" r:id="rId49"/>
    <p:sldId id="370" r:id="rId50"/>
    <p:sldId id="371" r:id="rId51"/>
    <p:sldId id="372" r:id="rId52"/>
    <p:sldId id="373" r:id="rId53"/>
    <p:sldId id="374" r:id="rId54"/>
    <p:sldId id="375" r:id="rId55"/>
    <p:sldId id="376" r:id="rId56"/>
    <p:sldId id="377" r:id="rId57"/>
    <p:sldId id="378" r:id="rId58"/>
    <p:sldId id="283" r:id="rId59"/>
    <p:sldId id="345" r:id="rId60"/>
    <p:sldId id="360" r:id="rId61"/>
    <p:sldId id="298"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p:cViewPr varScale="1">
        <p:scale>
          <a:sx n="73" d="100"/>
          <a:sy n="73" d="100"/>
        </p:scale>
        <p:origin x="-1314"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4DAE5E2-24DA-404B-BA8F-78510FBB7EC1}" type="datetimeFigureOut">
              <a:rPr lang="en-US"/>
              <a:pPr>
                <a:defRPr/>
              </a:pPr>
              <a:t>4/26/2023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CAEB02B-F54F-4FDF-B9EF-BD8DFCD798A0}"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A7166413-734C-4D8C-9D59-D8DA17C03B4F}" type="datetimeFigureOut">
              <a:rPr lang="en-US"/>
              <a:pPr>
                <a:defRPr/>
              </a:pPr>
              <a:t>4/26/2023</a:t>
            </a:fld>
            <a:endParaRPr lang="en-IN"/>
          </a:p>
        </p:txBody>
      </p:sp>
      <p:sp>
        <p:nvSpPr>
          <p:cNvPr id="5" name="Footer Placeholder 18"/>
          <p:cNvSpPr>
            <a:spLocks noGrp="1"/>
          </p:cNvSpPr>
          <p:nvPr>
            <p:ph type="ftr" sz="quarter" idx="11"/>
          </p:nvPr>
        </p:nvSpPr>
        <p:spPr/>
        <p:txBody>
          <a:bodyPr/>
          <a:lstStyle>
            <a:lvl1pPr>
              <a:defRPr/>
            </a:lvl1pPr>
          </a:lstStyle>
          <a:p>
            <a:pPr>
              <a:defRPr/>
            </a:pPr>
            <a:endParaRPr lang="en-IN"/>
          </a:p>
        </p:txBody>
      </p:sp>
      <p:sp>
        <p:nvSpPr>
          <p:cNvPr id="6" name="Slide Number Placeholder 26"/>
          <p:cNvSpPr>
            <a:spLocks noGrp="1"/>
          </p:cNvSpPr>
          <p:nvPr>
            <p:ph type="sldNum" sz="quarter" idx="12"/>
          </p:nvPr>
        </p:nvSpPr>
        <p:spPr/>
        <p:txBody>
          <a:bodyPr/>
          <a:lstStyle>
            <a:lvl1pPr>
              <a:defRPr/>
            </a:lvl1pPr>
          </a:lstStyle>
          <a:p>
            <a:pPr>
              <a:defRPr/>
            </a:pPr>
            <a:fld id="{C9CD7E40-22B6-496F-A421-26A1F06995DB}"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7F66648B-6711-404D-ABF0-532CE4456235}"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F358EA21-C2BB-4555-A630-E4F63A0139D8}"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27948012-858F-4C2D-B210-02FA46194387}"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2CE125C9-83F8-4F06-A6B9-29EB04A7B4A5}"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FC05395-DB75-4445-AA00-54C6C02B536F}" type="datetimeFigureOut">
              <a:rPr lang="en-US"/>
              <a:pPr>
                <a:defRPr/>
              </a:pPr>
              <a:t>4/26/2023</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16A64AC2-3CF9-43A3-A9BC-89099381B9BD}"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0A88D45-3888-4599-A802-D65024B1971B}" type="datetimeFigureOut">
              <a:rPr lang="en-US"/>
              <a:pPr>
                <a:defRPr/>
              </a:pPr>
              <a:t>4/26/2023</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9EA69EEC-AF30-4750-B668-5F5DEEAC5AFF}" type="slidenum">
              <a:rPr lang="en-IN"/>
              <a:pPr>
                <a:defRPr/>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1B222D68-60F3-410A-AAAB-BBBF2B5F99F3}" type="datetimeFigureOut">
              <a:rPr lang="en-US"/>
              <a:pPr>
                <a:defRPr/>
              </a:pPr>
              <a:t>4/26/2023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C337C9D9-4D34-4DE0-80AC-60F40DB5BF53}"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C99A4028-610C-4F1E-AB73-0897524657A8}" type="datetimeFigureOut">
              <a:rPr lang="en-US"/>
              <a:pPr>
                <a:defRPr/>
              </a:pPr>
              <a:t>4/26/2023</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58DA43EF-83F7-47BD-9A83-EB52E25A40B2}"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019496B9-6A4B-4431-8ACA-6BE62044D37C}" type="datetimeFigureOut">
              <a:rPr lang="en-US"/>
              <a:pPr>
                <a:defRPr/>
              </a:pPr>
              <a:t>4/26/2023</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39D40960-4F6E-4041-A03E-FBD42AB71EE1}"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1AC823CC-6AA6-419A-9386-0687442555F4}" type="datetimeFigureOut">
              <a:rPr lang="en-US"/>
              <a:pPr>
                <a:defRPr/>
              </a:pPr>
              <a:t>4/26/2023</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C487688A-E82C-4F3E-927C-1E5656A4AF12}"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B1CA1D4C-8E87-48D9-9D97-F6EF6B2186C1}" type="datetimeFigureOut">
              <a:rPr lang="en-US"/>
              <a:pPr>
                <a:defRPr/>
              </a:pPr>
              <a:t>4/26/2023</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B4C80312-A875-4C9F-A72C-1CCCA1852DAB}"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F13761A0-A303-48E2-965A-6DB0460B03C2}" type="datetimeFigureOut">
              <a:rPr lang="en-US"/>
              <a:pPr>
                <a:defRPr/>
              </a:pPr>
              <a:t>4/26/2023</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B37DBED9-770B-4DBC-A2C6-DF7D1AA6169E}"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fld id="{C2D8D30A-1EA4-4427-BEE7-0BED9A70E1AA}" type="datetimeFigureOut">
              <a:rPr lang="en-US"/>
              <a:pPr>
                <a:defRPr/>
              </a:pPr>
              <a:t>4/26/2023</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Arial" charset="0"/>
                <a:cs typeface="Arial" charset="0"/>
              </a:defRPr>
            </a:lvl1pPr>
          </a:lstStyle>
          <a:p>
            <a:pPr>
              <a:defRPr/>
            </a:pPr>
            <a:fld id="{08FA4B86-8FA1-4FBA-B03F-12C5D706C25E}" type="slidenum">
              <a:rPr lang="en-IN"/>
              <a:pPr>
                <a:defRPr/>
              </a:pPr>
              <a:t>‹#›</a:t>
            </a:fld>
            <a:endParaRPr lang="en-I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4543" r:id="rId1"/>
    <p:sldLayoutId id="2147484535" r:id="rId2"/>
    <p:sldLayoutId id="2147484544" r:id="rId3"/>
    <p:sldLayoutId id="2147484536" r:id="rId4"/>
    <p:sldLayoutId id="2147484537" r:id="rId5"/>
    <p:sldLayoutId id="2147484538" r:id="rId6"/>
    <p:sldLayoutId id="2147484539" r:id="rId7"/>
    <p:sldLayoutId id="2147484540" r:id="rId8"/>
    <p:sldLayoutId id="2147484545" r:id="rId9"/>
    <p:sldLayoutId id="2147484541" r:id="rId10"/>
    <p:sldLayoutId id="2147484542"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15seconds.com/" TargetMode="External"/><Relationship Id="rId2" Type="http://schemas.openxmlformats.org/officeDocument/2006/relationships/hyperlink" Target="http://www.developer.com/" TargetMode="External"/><Relationship Id="rId1" Type="http://schemas.openxmlformats.org/officeDocument/2006/relationships/slideLayout" Target="../slideLayouts/slideLayout2.xml"/><Relationship Id="rId5" Type="http://schemas.openxmlformats.org/officeDocument/2006/relationships/hyperlink" Target="http://www.asp.net/" TargetMode="External"/><Relationship Id="rId4" Type="http://schemas.openxmlformats.org/officeDocument/2006/relationships/hyperlink" Target="http://www.mysql.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Title 3"/>
          <p:cNvSpPr>
            <a:spLocks noGrp="1"/>
          </p:cNvSpPr>
          <p:nvPr>
            <p:ph type="title"/>
          </p:nvPr>
        </p:nvSpPr>
        <p:spPr>
          <a:xfrm>
            <a:off x="357188" y="857250"/>
            <a:ext cx="8329612" cy="714375"/>
          </a:xfrm>
        </p:spPr>
        <p:txBody>
          <a:bodyPr/>
          <a:lstStyle/>
          <a:p>
            <a:pPr algn="ctr"/>
            <a:r>
              <a:rPr lang="en-US" sz="4000" b="1" dirty="0">
                <a:solidFill>
                  <a:srgbClr val="FF0000"/>
                </a:solidFill>
              </a:rPr>
              <a:t>R</a:t>
            </a:r>
            <a:r>
              <a:rPr lang="en-US" sz="4000" b="1" dirty="0"/>
              <a:t>EAL</a:t>
            </a:r>
            <a:r>
              <a:rPr lang="en-US" sz="4000" b="1" dirty="0">
                <a:solidFill>
                  <a:srgbClr val="FF0000"/>
                </a:solidFill>
              </a:rPr>
              <a:t> S</a:t>
            </a:r>
            <a:r>
              <a:rPr lang="en-US" sz="4000" b="1" dirty="0"/>
              <a:t>TATE</a:t>
            </a:r>
            <a:r>
              <a:rPr lang="en-US" sz="4000" b="1" dirty="0">
                <a:solidFill>
                  <a:srgbClr val="FF0000"/>
                </a:solidFill>
              </a:rPr>
              <a:t> M</a:t>
            </a:r>
            <a:r>
              <a:rPr lang="en-US" sz="4000" b="1" dirty="0"/>
              <a:t>ANAGEMENT </a:t>
            </a:r>
            <a:r>
              <a:rPr lang="en-US" sz="4000" b="1" dirty="0">
                <a:solidFill>
                  <a:srgbClr val="FF0000"/>
                </a:solidFill>
              </a:rPr>
              <a:t>S</a:t>
            </a:r>
            <a:r>
              <a:rPr lang="en-US" sz="4000" b="1" dirty="0"/>
              <a:t>YSTEM</a:t>
            </a:r>
            <a:endParaRPr lang="en-US" b="1" dirty="0">
              <a:solidFill>
                <a:srgbClr val="7030A0"/>
              </a:solidFill>
            </a:endParaRPr>
          </a:p>
        </p:txBody>
      </p:sp>
      <p:pic>
        <p:nvPicPr>
          <p:cNvPr id="5123" name="Picture 5" descr="Why starting a property management business can be lucrative | AlphaGamma"/>
          <p:cNvPicPr>
            <a:picLocks noChangeAspect="1" noChangeArrowheads="1"/>
          </p:cNvPicPr>
          <p:nvPr/>
        </p:nvPicPr>
        <p:blipFill>
          <a:blip r:embed="rId2" cstate="print"/>
          <a:srcRect/>
          <a:stretch>
            <a:fillRect/>
          </a:stretch>
        </p:blipFill>
        <p:spPr bwMode="auto">
          <a:xfrm>
            <a:off x="142875" y="1714500"/>
            <a:ext cx="8786813" cy="5000625"/>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428625"/>
            <a:ext cx="8229600" cy="642938"/>
          </a:xfrm>
        </p:spPr>
        <p:txBody>
          <a:bodyPr/>
          <a:lstStyle/>
          <a:p>
            <a:r>
              <a:rPr lang="en-US" b="1" u="sng"/>
              <a:t>Admin Modules</a:t>
            </a:r>
            <a:r>
              <a:rPr lang="en-US" b="1"/>
              <a:t>:</a:t>
            </a:r>
            <a:endParaRPr lang="en-US"/>
          </a:p>
        </p:txBody>
      </p:sp>
      <p:sp>
        <p:nvSpPr>
          <p:cNvPr id="21507" name="Content Placeholder 2"/>
          <p:cNvSpPr>
            <a:spLocks noGrp="1"/>
          </p:cNvSpPr>
          <p:nvPr>
            <p:ph idx="1"/>
          </p:nvPr>
        </p:nvSpPr>
        <p:spPr>
          <a:xfrm>
            <a:off x="457200" y="1285875"/>
            <a:ext cx="8229600" cy="5286375"/>
          </a:xfrm>
        </p:spPr>
        <p:txBody>
          <a:bodyPr/>
          <a:lstStyle/>
          <a:p>
            <a:r>
              <a:rPr lang="en-IN"/>
              <a:t>Dashboard: </a:t>
            </a:r>
            <a:r>
              <a:rPr lang="en-US"/>
              <a:t>In this section, admin can see all detail in brief like total property type, total country, total state, total city, total agent, total owner, total buyer(user) ant total property listed.</a:t>
            </a:r>
          </a:p>
          <a:p>
            <a:r>
              <a:rPr lang="en-US"/>
              <a:t>Property Type: In this section, admin can manage property type (add/update).</a:t>
            </a:r>
          </a:p>
          <a:p>
            <a:r>
              <a:rPr lang="en-US"/>
              <a:t>Country: In this section, admin can manage country (add/update).</a:t>
            </a:r>
          </a:p>
          <a:p>
            <a:r>
              <a:rPr lang="en-US"/>
              <a:t>State: In this section, admin can manage state (add/update).</a:t>
            </a:r>
          </a:p>
          <a:p>
            <a:r>
              <a:rPr lang="en-US"/>
              <a:t>City: In this section, admin can manage city (add/update).</a:t>
            </a: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428625"/>
            <a:ext cx="8229600" cy="285750"/>
          </a:xfrm>
        </p:spPr>
        <p:txBody>
          <a:bodyPr/>
          <a:lstStyle/>
          <a:p>
            <a:r>
              <a:rPr lang="en-US" b="1" u="sng"/>
              <a:t>Admin Modules</a:t>
            </a:r>
            <a:r>
              <a:rPr lang="en-US" b="1"/>
              <a:t>: (Continue)</a:t>
            </a:r>
            <a:endParaRPr lang="en-US"/>
          </a:p>
        </p:txBody>
      </p:sp>
      <p:sp>
        <p:nvSpPr>
          <p:cNvPr id="22531" name="Content Placeholder 2"/>
          <p:cNvSpPr>
            <a:spLocks noGrp="1"/>
          </p:cNvSpPr>
          <p:nvPr>
            <p:ph idx="1"/>
          </p:nvPr>
        </p:nvSpPr>
        <p:spPr>
          <a:xfrm>
            <a:off x="457200" y="785813"/>
            <a:ext cx="8229600" cy="5786437"/>
          </a:xfrm>
        </p:spPr>
        <p:txBody>
          <a:bodyPr/>
          <a:lstStyle/>
          <a:p>
            <a:r>
              <a:rPr lang="en-US" sz="2400"/>
              <a:t>Owner: In this section, admin can view the detail of owners.</a:t>
            </a:r>
          </a:p>
          <a:p>
            <a:r>
              <a:rPr lang="en-US" sz="2400"/>
              <a:t>Agents: In this section, admin can view the detail of agents.</a:t>
            </a:r>
          </a:p>
          <a:p>
            <a:r>
              <a:rPr lang="en-US" sz="2400"/>
              <a:t>User: In this section, admin can view the detail of user.</a:t>
            </a:r>
          </a:p>
          <a:p>
            <a:r>
              <a:rPr lang="en-IN" sz="2400"/>
              <a:t>List of properties: In this section, admin can view details of property listed,</a:t>
            </a:r>
            <a:endParaRPr lang="en-US" sz="2400"/>
          </a:p>
          <a:p>
            <a:r>
              <a:rPr lang="en-IN" sz="2400"/>
              <a:t>Reviews: In this section admin, can view reviews and also approved, disapproved and delete the reviews which is given by users.</a:t>
            </a:r>
            <a:endParaRPr lang="en-US" sz="2400"/>
          </a:p>
          <a:p>
            <a:r>
              <a:rPr lang="en-US" sz="2400"/>
              <a:t>Pages: In this section, admin can manage about us and contact us pages.</a:t>
            </a:r>
          </a:p>
          <a:p>
            <a:r>
              <a:rPr lang="en-US" sz="2400"/>
              <a:t>Search Property: In this section admin, can search the listed property by its property id, name and mobile number.</a:t>
            </a:r>
          </a:p>
          <a:p>
            <a:endParaRPr 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3555" name="Content Placeholder 2"/>
          <p:cNvSpPr>
            <a:spLocks noGrp="1"/>
          </p:cNvSpPr>
          <p:nvPr>
            <p:ph idx="1"/>
          </p:nvPr>
        </p:nvSpPr>
        <p:spPr>
          <a:xfrm>
            <a:off x="457200" y="785813"/>
            <a:ext cx="8229600" cy="5538787"/>
          </a:xfrm>
        </p:spPr>
        <p:txBody>
          <a:bodyPr/>
          <a:lstStyle/>
          <a:p>
            <a:r>
              <a:rPr lang="en-IN" b="1" u="sng"/>
              <a:t>Property Owner</a:t>
            </a:r>
          </a:p>
          <a:p>
            <a:pPr>
              <a:buFont typeface="Wingdings 2" pitchFamily="18" charset="2"/>
              <a:buNone/>
            </a:pPr>
            <a:endParaRPr lang="en-US"/>
          </a:p>
          <a:p>
            <a:r>
              <a:rPr lang="en-IN" b="1"/>
              <a:t>a. User Profile</a:t>
            </a:r>
            <a:endParaRPr lang="en-US"/>
          </a:p>
          <a:p>
            <a:r>
              <a:rPr lang="en-IN"/>
              <a:t>In this section owner do the following activity</a:t>
            </a:r>
            <a:endParaRPr lang="en-US"/>
          </a:p>
          <a:p>
            <a:r>
              <a:rPr lang="en-IN" b="1"/>
              <a:t>i. Edit Profile:</a:t>
            </a:r>
            <a:r>
              <a:rPr lang="en-IN"/>
              <a:t> Owner can edit his/her own profile.</a:t>
            </a:r>
            <a:endParaRPr lang="en-US"/>
          </a:p>
          <a:p>
            <a:r>
              <a:rPr lang="en-IN" b="1"/>
              <a:t>ii. Change Password:</a:t>
            </a:r>
            <a:r>
              <a:rPr lang="en-IN"/>
              <a:t> Owner can change his/her own password.</a:t>
            </a:r>
            <a:endParaRPr lang="en-US"/>
          </a:p>
          <a:p>
            <a:r>
              <a:rPr lang="en-IN" b="1"/>
              <a:t>Iii.Add Property:</a:t>
            </a:r>
            <a:r>
              <a:rPr lang="en-IN"/>
              <a:t> Owner can add his/her own property.</a:t>
            </a:r>
            <a:endParaRPr lang="en-US"/>
          </a:p>
          <a:p>
            <a:r>
              <a:rPr lang="en-IN" b="1"/>
              <a:t>iv. My Properties:</a:t>
            </a:r>
            <a:r>
              <a:rPr lang="en-IN"/>
              <a:t> Owner can see his/her own listed properties.</a:t>
            </a:r>
            <a:endParaRPr lang="en-US"/>
          </a:p>
          <a:p>
            <a:pPr>
              <a:buFont typeface="Wingdings 2" pitchFamily="18" charset="2"/>
              <a:buNone/>
            </a:pP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4579" name="Content Placeholder 2"/>
          <p:cNvSpPr>
            <a:spLocks noGrp="1"/>
          </p:cNvSpPr>
          <p:nvPr>
            <p:ph idx="1"/>
          </p:nvPr>
        </p:nvSpPr>
        <p:spPr>
          <a:xfrm>
            <a:off x="457200" y="785813"/>
            <a:ext cx="8229600" cy="5538787"/>
          </a:xfrm>
        </p:spPr>
        <p:txBody>
          <a:bodyPr/>
          <a:lstStyle/>
          <a:p>
            <a:r>
              <a:rPr lang="en-IN" b="1" u="sng"/>
              <a:t>Property Owner</a:t>
            </a:r>
          </a:p>
          <a:p>
            <a:pPr>
              <a:buFont typeface="Wingdings 2" pitchFamily="18" charset="2"/>
              <a:buNone/>
            </a:pPr>
            <a:endParaRPr lang="en-US"/>
          </a:p>
          <a:p>
            <a:r>
              <a:rPr lang="en-IN" b="1"/>
              <a:t>v. Received Enquiries:</a:t>
            </a:r>
            <a:r>
              <a:rPr lang="en-IN"/>
              <a:t> Owner can view receive enquiries against his/her own listed properties and also answer the enquiries.</a:t>
            </a:r>
            <a:endParaRPr lang="en-US"/>
          </a:p>
          <a:p>
            <a:r>
              <a:rPr lang="en-IN" b="1"/>
              <a:t>vi. Answer Enquiries:</a:t>
            </a:r>
            <a:r>
              <a:rPr lang="en-IN"/>
              <a:t> Owner can views answer enquiries.</a:t>
            </a:r>
            <a:endParaRPr lang="en-US"/>
          </a:p>
          <a:p>
            <a:r>
              <a:rPr lang="en-IN" b="1"/>
              <a:t>vii. Logout:</a:t>
            </a:r>
            <a:r>
              <a:rPr lang="en-IN"/>
              <a:t> Owner can logout from own account.</a:t>
            </a:r>
            <a:endParaRPr lang="en-US"/>
          </a:p>
          <a:p>
            <a:r>
              <a:rPr lang="en-IN" b="1"/>
              <a:t> </a:t>
            </a:r>
            <a:endParaRPr lang="en-US"/>
          </a:p>
          <a:p>
            <a:r>
              <a:rPr lang="en-IN" b="1"/>
              <a:t>b.Change Password: Owner can change his/her own password.</a:t>
            </a:r>
            <a:endParaRPr lang="en-US"/>
          </a:p>
          <a:p>
            <a:r>
              <a:rPr lang="en-IN" b="1"/>
              <a:t>c. Logout: Owner can logout from own account.</a:t>
            </a:r>
            <a:endParaRPr lang="en-US"/>
          </a:p>
          <a:p>
            <a:pPr>
              <a:buFont typeface="Wingdings 2" pitchFamily="18" charset="2"/>
              <a:buNone/>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5603" name="Content Placeholder 2"/>
          <p:cNvSpPr>
            <a:spLocks noGrp="1"/>
          </p:cNvSpPr>
          <p:nvPr>
            <p:ph idx="1"/>
          </p:nvPr>
        </p:nvSpPr>
        <p:spPr>
          <a:xfrm>
            <a:off x="457200" y="785813"/>
            <a:ext cx="8229600" cy="5538787"/>
          </a:xfrm>
        </p:spPr>
        <p:txBody>
          <a:bodyPr/>
          <a:lstStyle/>
          <a:p>
            <a:r>
              <a:rPr lang="en-IN" b="1" u="sng"/>
              <a:t>Agents</a:t>
            </a:r>
          </a:p>
          <a:p>
            <a:pPr>
              <a:buFont typeface="Wingdings 2" pitchFamily="18" charset="2"/>
              <a:buNone/>
            </a:pPr>
            <a:endParaRPr lang="en-US"/>
          </a:p>
          <a:p>
            <a:r>
              <a:rPr lang="en-IN" b="1"/>
              <a:t>User Profile</a:t>
            </a:r>
            <a:endParaRPr lang="en-US"/>
          </a:p>
          <a:p>
            <a:r>
              <a:rPr lang="en-IN"/>
              <a:t>In this section Agents do the following activity</a:t>
            </a:r>
            <a:endParaRPr lang="en-US"/>
          </a:p>
          <a:p>
            <a:r>
              <a:rPr lang="en-IN" b="1"/>
              <a:t>i.Edit Profile:</a:t>
            </a:r>
            <a:r>
              <a:rPr lang="en-IN"/>
              <a:t> Agents can edit his/her own profile.</a:t>
            </a:r>
            <a:endParaRPr lang="en-US"/>
          </a:p>
          <a:p>
            <a:r>
              <a:rPr lang="en-IN" b="1"/>
              <a:t>ii. Change Password:</a:t>
            </a:r>
            <a:r>
              <a:rPr lang="en-IN"/>
              <a:t> Agents can change his/her own password.</a:t>
            </a:r>
            <a:endParaRPr lang="en-US"/>
          </a:p>
          <a:p>
            <a:r>
              <a:rPr lang="en-IN" b="1"/>
              <a:t>iii.Add Property:</a:t>
            </a:r>
            <a:r>
              <a:rPr lang="en-IN"/>
              <a:t> Agents can add his/her own property.</a:t>
            </a:r>
            <a:endParaRPr lang="en-US"/>
          </a:p>
          <a:p>
            <a:r>
              <a:rPr lang="en-IN" b="1"/>
              <a:t>iv.My Properties:</a:t>
            </a:r>
            <a:r>
              <a:rPr lang="en-IN"/>
              <a:t> Agents can see his/her own listed properties.</a:t>
            </a:r>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6627" name="Content Placeholder 2"/>
          <p:cNvSpPr>
            <a:spLocks noGrp="1"/>
          </p:cNvSpPr>
          <p:nvPr>
            <p:ph idx="1"/>
          </p:nvPr>
        </p:nvSpPr>
        <p:spPr>
          <a:xfrm>
            <a:off x="457200" y="785813"/>
            <a:ext cx="8229600" cy="5538787"/>
          </a:xfrm>
        </p:spPr>
        <p:txBody>
          <a:bodyPr/>
          <a:lstStyle/>
          <a:p>
            <a:r>
              <a:rPr lang="en-IN" b="1" u="sng"/>
              <a:t>Agents</a:t>
            </a:r>
          </a:p>
          <a:p>
            <a:pPr>
              <a:buFont typeface="Wingdings 2" pitchFamily="18" charset="2"/>
              <a:buNone/>
            </a:pPr>
            <a:endParaRPr lang="en-US"/>
          </a:p>
          <a:p>
            <a:r>
              <a:rPr lang="en-IN" b="1"/>
              <a:t>V.Received Enquiries:</a:t>
            </a:r>
            <a:r>
              <a:rPr lang="en-IN"/>
              <a:t> Agents can view receive enquiries against his/her own listed properties and also answer the enquiries.</a:t>
            </a:r>
            <a:endParaRPr lang="en-US"/>
          </a:p>
          <a:p>
            <a:r>
              <a:rPr lang="en-IN" b="1"/>
              <a:t>Vi.Answer Enquiries:</a:t>
            </a:r>
            <a:r>
              <a:rPr lang="en-IN"/>
              <a:t> Agents can views answer enquiries.</a:t>
            </a:r>
            <a:endParaRPr lang="en-US"/>
          </a:p>
          <a:p>
            <a:r>
              <a:rPr lang="en-IN" b="1"/>
              <a:t>vii.Logout:</a:t>
            </a:r>
            <a:r>
              <a:rPr lang="en-IN"/>
              <a:t> Agents can logout from own account.</a:t>
            </a:r>
            <a:endParaRPr lang="en-US"/>
          </a:p>
          <a:p>
            <a:r>
              <a:rPr lang="en-IN"/>
              <a:t> </a:t>
            </a:r>
            <a:endParaRPr lang="en-US"/>
          </a:p>
          <a:p>
            <a:r>
              <a:rPr lang="en-IN" b="1"/>
              <a:t>b.Change Password:</a:t>
            </a:r>
            <a:r>
              <a:rPr lang="en-IN"/>
              <a:t> Agents can change his/her own password.</a:t>
            </a:r>
            <a:endParaRPr lang="en-US"/>
          </a:p>
          <a:p>
            <a:r>
              <a:rPr lang="en-IN" b="1"/>
              <a:t>c. Logout:</a:t>
            </a:r>
            <a:r>
              <a:rPr lang="en-IN"/>
              <a:t> Agents can logout from own account.</a:t>
            </a:r>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285750"/>
            <a:ext cx="8229600" cy="428625"/>
          </a:xfrm>
        </p:spPr>
        <p:txBody>
          <a:bodyPr/>
          <a:lstStyle/>
          <a:p>
            <a:r>
              <a:rPr lang="en-US" b="1" u="sng"/>
              <a:t>User Modules</a:t>
            </a:r>
            <a:r>
              <a:rPr lang="en-US" b="1"/>
              <a:t>:</a:t>
            </a:r>
            <a:endParaRPr lang="en-US"/>
          </a:p>
        </p:txBody>
      </p:sp>
      <p:sp>
        <p:nvSpPr>
          <p:cNvPr id="27651" name="Content Placeholder 2"/>
          <p:cNvSpPr>
            <a:spLocks noGrp="1"/>
          </p:cNvSpPr>
          <p:nvPr>
            <p:ph idx="1"/>
          </p:nvPr>
        </p:nvSpPr>
        <p:spPr>
          <a:xfrm>
            <a:off x="457200" y="785813"/>
            <a:ext cx="8229600" cy="5538787"/>
          </a:xfrm>
        </p:spPr>
        <p:txBody>
          <a:bodyPr/>
          <a:lstStyle/>
          <a:p>
            <a:r>
              <a:rPr lang="en-IN" b="1" u="sng"/>
              <a:t>Buyer</a:t>
            </a:r>
          </a:p>
          <a:p>
            <a:pPr>
              <a:buFont typeface="Wingdings 2" pitchFamily="18" charset="2"/>
              <a:buNone/>
            </a:pPr>
            <a:endParaRPr lang="en-US"/>
          </a:p>
          <a:p>
            <a:r>
              <a:rPr lang="en-US" b="1"/>
              <a:t>Home Page:</a:t>
            </a:r>
            <a:r>
              <a:rPr lang="en-US"/>
              <a:t> User can view the home page of the real estate management system</a:t>
            </a:r>
          </a:p>
          <a:p>
            <a:r>
              <a:rPr lang="en-US" b="1"/>
              <a:t>About:</a:t>
            </a:r>
            <a:r>
              <a:rPr lang="en-US"/>
              <a:t> User can view about us page.</a:t>
            </a:r>
          </a:p>
          <a:p>
            <a:r>
              <a:rPr lang="en-US" b="1"/>
              <a:t>Properties:</a:t>
            </a:r>
            <a:r>
              <a:rPr lang="en-US"/>
              <a:t> User can view properties they can view property type wise, Status wise and city wise and put his/her enquiries against any property</a:t>
            </a:r>
          </a:p>
          <a:p>
            <a:r>
              <a:rPr lang="en-US" b="1"/>
              <a:t>Contact us:</a:t>
            </a:r>
            <a:r>
              <a:rPr lang="en-US"/>
              <a:t> User can view contact us page.</a:t>
            </a:r>
          </a:p>
          <a:p>
            <a:endParaRPr lang="en-US"/>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b="1"/>
              <a:t>SOFTWARE USED</a:t>
            </a:r>
          </a:p>
        </p:txBody>
      </p:sp>
      <p:sp>
        <p:nvSpPr>
          <p:cNvPr id="28675" name="Content Placeholder 2"/>
          <p:cNvSpPr>
            <a:spLocks noGrp="1"/>
          </p:cNvSpPr>
          <p:nvPr>
            <p:ph idx="1"/>
          </p:nvPr>
        </p:nvSpPr>
        <p:spPr/>
        <p:txBody>
          <a:bodyPr/>
          <a:lstStyle/>
          <a:p>
            <a:endParaRPr lang="en-US" dirty="0"/>
          </a:p>
          <a:p>
            <a:r>
              <a:rPr lang="en-US" dirty="0"/>
              <a:t>XAMPP(Apache </a:t>
            </a:r>
            <a:r>
              <a:rPr lang="en-US" dirty="0" err="1"/>
              <a:t>Mysql</a:t>
            </a:r>
            <a:r>
              <a:rPr lang="en-US" dirty="0"/>
              <a:t> </a:t>
            </a:r>
            <a:r>
              <a:rPr lang="en-US" dirty="0" err="1"/>
              <a:t>Php</a:t>
            </a:r>
            <a:r>
              <a:rPr lang="en-US" dirty="0"/>
              <a:t>)</a:t>
            </a:r>
            <a:endParaRPr lang="en-US" dirty="0">
              <a:solidFill>
                <a:srgbClr val="002060"/>
              </a:solidFill>
            </a:endParaRPr>
          </a:p>
          <a:p>
            <a:r>
              <a:rPr lang="en-US" dirty="0"/>
              <a:t>NOTEPAD++ OR ANY OTHER TEXT EDITOR</a:t>
            </a:r>
          </a:p>
          <a:p>
            <a:r>
              <a:rPr lang="en-US" dirty="0"/>
              <a:t>CHROME OR ANY OTHER BROWSER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500063"/>
            <a:ext cx="8229600" cy="785812"/>
          </a:xfrm>
        </p:spPr>
        <p:txBody>
          <a:bodyPr/>
          <a:lstStyle/>
          <a:p>
            <a:r>
              <a:rPr lang="en-US" b="1"/>
              <a:t>FRONTEND (LANGUAGE USED)</a:t>
            </a:r>
          </a:p>
        </p:txBody>
      </p:sp>
      <p:sp>
        <p:nvSpPr>
          <p:cNvPr id="29699" name="Content Placeholder 2"/>
          <p:cNvSpPr>
            <a:spLocks noGrp="1"/>
          </p:cNvSpPr>
          <p:nvPr>
            <p:ph idx="1"/>
          </p:nvPr>
        </p:nvSpPr>
        <p:spPr>
          <a:xfrm>
            <a:off x="457200" y="1935163"/>
            <a:ext cx="8229600" cy="1708150"/>
          </a:xfrm>
        </p:spPr>
        <p:txBody>
          <a:bodyPr/>
          <a:lstStyle/>
          <a:p>
            <a:r>
              <a:rPr lang="en-US"/>
              <a:t>HTML </a:t>
            </a:r>
            <a:r>
              <a:rPr lang="en-US">
                <a:solidFill>
                  <a:srgbClr val="FF0000"/>
                </a:solidFill>
              </a:rPr>
              <a:t>(HYPERTEXT MARKUP LANGUAGE)</a:t>
            </a:r>
          </a:p>
          <a:p>
            <a:r>
              <a:rPr lang="en-US"/>
              <a:t>CSS </a:t>
            </a:r>
            <a:r>
              <a:rPr lang="en-US">
                <a:solidFill>
                  <a:srgbClr val="FF0000"/>
                </a:solidFill>
              </a:rPr>
              <a:t>(CASCADING STYLE SHEET)</a:t>
            </a:r>
          </a:p>
          <a:p>
            <a:r>
              <a:rPr lang="en-US"/>
              <a:t>BOOTSTRAP </a:t>
            </a:r>
            <a:r>
              <a:rPr lang="en-US">
                <a:solidFill>
                  <a:srgbClr val="FF0000"/>
                </a:solidFill>
              </a:rPr>
              <a:t>(FRAMEWORK OF CSS AND JS)</a:t>
            </a:r>
          </a:p>
        </p:txBody>
      </p:sp>
      <p:pic>
        <p:nvPicPr>
          <p:cNvPr id="29700" name="Picture 5" descr="C:\Users\win 8.1\Desktop\htmlandcss.jpg"/>
          <p:cNvPicPr>
            <a:picLocks noChangeAspect="1" noChangeArrowheads="1"/>
          </p:cNvPicPr>
          <p:nvPr/>
        </p:nvPicPr>
        <p:blipFill>
          <a:blip r:embed="rId2" cstate="print"/>
          <a:srcRect/>
          <a:stretch>
            <a:fillRect/>
          </a:stretch>
        </p:blipFill>
        <p:spPr bwMode="auto">
          <a:xfrm>
            <a:off x="571500" y="4000500"/>
            <a:ext cx="6096000" cy="254793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04850"/>
            <a:ext cx="8229600" cy="723900"/>
          </a:xfrm>
        </p:spPr>
        <p:txBody>
          <a:bodyPr/>
          <a:lstStyle/>
          <a:p>
            <a:r>
              <a:rPr lang="en-US" b="1"/>
              <a:t>BackEnd Technologies Used</a:t>
            </a:r>
          </a:p>
        </p:txBody>
      </p:sp>
      <p:sp>
        <p:nvSpPr>
          <p:cNvPr id="30723" name="Content Placeholder 2"/>
          <p:cNvSpPr>
            <a:spLocks noGrp="1"/>
          </p:cNvSpPr>
          <p:nvPr>
            <p:ph idx="1"/>
          </p:nvPr>
        </p:nvSpPr>
        <p:spPr>
          <a:xfrm>
            <a:off x="214313" y="1714500"/>
            <a:ext cx="8786812" cy="1428750"/>
          </a:xfrm>
        </p:spPr>
        <p:txBody>
          <a:bodyPr/>
          <a:lstStyle/>
          <a:p>
            <a:r>
              <a:rPr lang="en-US"/>
              <a:t>PHP(Hypertext Preprocessor)(Server Side Language)</a:t>
            </a:r>
          </a:p>
          <a:p>
            <a:r>
              <a:rPr lang="en-US"/>
              <a:t>MYSQL(Database)</a:t>
            </a:r>
          </a:p>
        </p:txBody>
      </p:sp>
      <p:pic>
        <p:nvPicPr>
          <p:cNvPr id="30724" name="Picture 4" descr="PHP MySQL Object Oriented Programming (OOP) | by Mohammad Julfikar | Medium"/>
          <p:cNvPicPr>
            <a:picLocks noChangeAspect="1" noChangeArrowheads="1"/>
          </p:cNvPicPr>
          <p:nvPr/>
        </p:nvPicPr>
        <p:blipFill>
          <a:blip r:embed="rId2" cstate="print"/>
          <a:srcRect/>
          <a:stretch>
            <a:fillRect/>
          </a:stretch>
        </p:blipFill>
        <p:spPr bwMode="auto">
          <a:xfrm>
            <a:off x="500063" y="3071813"/>
            <a:ext cx="7572375" cy="32385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0109"/>
            <a:ext cx="9144000" cy="857256"/>
          </a:xfrm>
        </p:spPr>
        <p:txBody>
          <a:bodyPr/>
          <a:lstStyle/>
          <a:p>
            <a:pPr algn="ctr"/>
            <a:r>
              <a:rPr lang="en-US" sz="3200" b="1" dirty="0" smtClean="0"/>
              <a:t>PROJECT TITLE: REAL ESTATE MANAGEMENT SYSTEM</a:t>
            </a:r>
            <a:endParaRPr lang="en-US" sz="2000" b="1" dirty="0"/>
          </a:p>
        </p:txBody>
      </p:sp>
      <p:sp>
        <p:nvSpPr>
          <p:cNvPr id="6147" name="Content Placeholder 2"/>
          <p:cNvSpPr>
            <a:spLocks noGrp="1"/>
          </p:cNvSpPr>
          <p:nvPr>
            <p:ph idx="1"/>
          </p:nvPr>
        </p:nvSpPr>
        <p:spPr>
          <a:xfrm>
            <a:off x="142844" y="2571744"/>
            <a:ext cx="8543956" cy="3752856"/>
          </a:xfrm>
        </p:spPr>
        <p:txBody>
          <a:bodyPr/>
          <a:lstStyle/>
          <a:p>
            <a:r>
              <a:rPr lang="en-US" sz="2400" b="1" dirty="0" smtClean="0">
                <a:latin typeface="Arial" pitchFamily="34" charset="0"/>
                <a:cs typeface="Arial" pitchFamily="34" charset="0"/>
              </a:rPr>
              <a:t>Project Supervisor: </a:t>
            </a:r>
            <a:r>
              <a:rPr lang="en-US" sz="2400" b="1" dirty="0" err="1" smtClean="0"/>
              <a:t>Mrs.R.LALITHA</a:t>
            </a:r>
            <a:r>
              <a:rPr lang="en-US" sz="2400" b="1" dirty="0" smtClean="0"/>
              <a:t> M.E </a:t>
            </a:r>
            <a:endParaRPr lang="en-US" sz="2400" b="1" dirty="0" smtClean="0">
              <a:latin typeface="Arial" pitchFamily="34" charset="0"/>
              <a:cs typeface="Arial" pitchFamily="34" charset="0"/>
            </a:endParaRPr>
          </a:p>
          <a:p>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Name of the Student: D.V.MAHESH BABU</a:t>
            </a:r>
          </a:p>
          <a:p>
            <a:endParaRPr lang="en-US" sz="2400" b="1" dirty="0" smtClean="0">
              <a:latin typeface="Arial" pitchFamily="34" charset="0"/>
              <a:cs typeface="Arial" pitchFamily="34" charset="0"/>
            </a:endParaRPr>
          </a:p>
          <a:p>
            <a:r>
              <a:rPr lang="en-US" sz="2400" b="1" dirty="0" smtClean="0">
                <a:latin typeface="Arial" pitchFamily="34" charset="0"/>
                <a:cs typeface="Arial" pitchFamily="34" charset="0"/>
              </a:rPr>
              <a:t>Register Number: 40110287</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b="1" dirty="0"/>
              <a:t>SYSTEM DESIGN</a:t>
            </a:r>
            <a:r>
              <a:rPr lang="en-IN" dirty="0"/>
              <a:t/>
            </a:r>
            <a:br>
              <a:rPr lang="en-IN" dirty="0"/>
            </a:br>
            <a:endParaRPr lang="en-IN" dirty="0"/>
          </a:p>
        </p:txBody>
      </p:sp>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None/>
              <a:defRPr/>
            </a:pPr>
            <a:r>
              <a:rPr lang="en-US" b="1" dirty="0"/>
              <a:t> Unified Modeling Language</a:t>
            </a:r>
            <a:r>
              <a:rPr lang="en-US" dirty="0"/>
              <a:t>:</a:t>
            </a:r>
            <a:endParaRPr lang="en-IN" dirty="0"/>
          </a:p>
          <a:p>
            <a:pPr marL="274320" indent="-274320" eaLnBrk="1" fontAlgn="auto" hangingPunct="1">
              <a:spcAft>
                <a:spcPts val="0"/>
              </a:spcAft>
              <a:buClr>
                <a:schemeClr val="accent3"/>
              </a:buClr>
              <a:buFont typeface="Wingdings 2"/>
              <a:buChar char=""/>
              <a:defRPr/>
            </a:pPr>
            <a:r>
              <a:rPr lang="en-US" dirty="0"/>
              <a:t>UML stands for Unified Modeling Language. It is a third generation method for specifying, visualizing and documenting the artifacts of an object oriented system under development. Object modeling is the process by which the logical objects in the real world (problem space) are represented (mapped) by the actual objects in the program (logical or a mini world). This visual representation of the objects, their relationships and their structures is for the ease of understanding. This is a step while developing any product after analysis.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IN" dirty="0"/>
              <a:t/>
            </a:r>
            <a:br>
              <a:rPr lang="en-IN" dirty="0"/>
            </a:br>
            <a:r>
              <a:rPr lang="en-IN" dirty="0"/>
              <a:t/>
            </a:r>
            <a:br>
              <a:rPr lang="en-IN" dirty="0"/>
            </a:br>
            <a:endParaRPr lang="en-IN" dirty="0"/>
          </a:p>
        </p:txBody>
      </p:sp>
      <p:sp>
        <p:nvSpPr>
          <p:cNvPr id="19459" name="Content Placeholder 2"/>
          <p:cNvSpPr>
            <a:spLocks noGrp="1"/>
          </p:cNvSpPr>
          <p:nvPr>
            <p:ph idx="1"/>
          </p:nvPr>
        </p:nvSpPr>
        <p:spPr/>
        <p:txBody>
          <a:bodyPr/>
          <a:lstStyle/>
          <a:p>
            <a:pPr eaLnBrk="1" hangingPunct="1"/>
            <a:r>
              <a:rPr lang="en-US"/>
              <a:t>The Unified Modeling Language encompasses a number of models.</a:t>
            </a:r>
            <a:endParaRPr lang="en-IN"/>
          </a:p>
          <a:p>
            <a:pPr eaLnBrk="1" hangingPunct="1"/>
            <a:r>
              <a:rPr lang="en-US"/>
              <a:t>Use case diagrams</a:t>
            </a:r>
            <a:endParaRPr lang="en-IN"/>
          </a:p>
          <a:p>
            <a:pPr eaLnBrk="1" hangingPunct="1"/>
            <a:r>
              <a:rPr lang="en-US"/>
              <a:t>Class diagrams</a:t>
            </a:r>
            <a:endParaRPr lang="en-IN"/>
          </a:p>
          <a:p>
            <a:pPr eaLnBrk="1" hangingPunct="1"/>
            <a:r>
              <a:rPr lang="en-US"/>
              <a:t>Sequence diagrams</a:t>
            </a:r>
            <a:endParaRPr lang="en-IN"/>
          </a:p>
          <a:p>
            <a:pPr eaLnBrk="1" hangingPunct="1">
              <a:buFont typeface="Wingdings 2" pitchFamily="18" charset="2"/>
              <a:buNone/>
            </a:pP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938338"/>
          </a:xfrm>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US" b="1" dirty="0"/>
              <a:t>Use Case Diagram:</a:t>
            </a:r>
            <a:r>
              <a:rPr lang="en-IN" dirty="0"/>
              <a:t/>
            </a:r>
            <a:br>
              <a:rPr lang="en-IN" dirty="0"/>
            </a:br>
            <a:r>
              <a:rPr lang="en-IN" dirty="0"/>
              <a:t/>
            </a:r>
            <a:br>
              <a:rPr lang="en-IN" dirty="0"/>
            </a:br>
            <a:endParaRPr lang="en-IN" dirty="0"/>
          </a:p>
        </p:txBody>
      </p:sp>
      <p:sp>
        <p:nvSpPr>
          <p:cNvPr id="3" name="Content Placeholder 2"/>
          <p:cNvSpPr>
            <a:spLocks noGrp="1"/>
          </p:cNvSpPr>
          <p:nvPr>
            <p:ph idx="1"/>
          </p:nvPr>
        </p:nvSpPr>
        <p:spPr/>
        <p:txBody>
          <a:bodyPr>
            <a:normAutofit lnSpcReduction="10000"/>
          </a:bodyPr>
          <a:lstStyle/>
          <a:p>
            <a:pPr marL="274320" indent="-274320" eaLnBrk="1" fontAlgn="auto" hangingPunct="1">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eaLnBrk="1" fontAlgn="auto" hangingPunct="1">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eaLnBrk="1" fontAlgn="auto" hangingPunct="1">
              <a:spcAft>
                <a:spcPts val="0"/>
              </a:spcAft>
              <a:buClr>
                <a:schemeClr val="accent3"/>
              </a:buClr>
              <a:buFont typeface="Wingdings 2"/>
              <a:buChar char=""/>
              <a:defRPr/>
            </a:pPr>
            <a:r>
              <a:rPr lang="en-US" dirty="0"/>
              <a:t>To represent the system requirement from user’s perspective.</a:t>
            </a:r>
            <a:endParaRPr lang="en-IN" dirty="0"/>
          </a:p>
          <a:p>
            <a:pPr marL="274320" indent="-274320" eaLnBrk="1" fontAlgn="auto" hangingPunct="1">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eaLnBrk="1" fontAlgn="auto" hangingPunct="1">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4819" name="Rectangle 4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4820" name="Rectangle 44"/>
          <p:cNvSpPr>
            <a:spLocks noChangeArrowheads="1"/>
          </p:cNvSpPr>
          <p:nvPr/>
        </p:nvSpPr>
        <p:spPr bwMode="auto">
          <a:xfrm>
            <a:off x="0" y="0"/>
            <a:ext cx="3000375"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 User :</a:t>
            </a:r>
            <a:endParaRPr lang="en-US" sz="1600"/>
          </a:p>
          <a:p>
            <a:pPr eaLnBrk="0" hangingPunct="0"/>
            <a:endParaRPr lang="en-US"/>
          </a:p>
        </p:txBody>
      </p:sp>
      <p:sp>
        <p:nvSpPr>
          <p:cNvPr id="34821" name="Rectangle 60"/>
          <p:cNvSpPr>
            <a:spLocks noChangeArrowheads="1"/>
          </p:cNvSpPr>
          <p:nvPr/>
        </p:nvSpPr>
        <p:spPr bwMode="auto">
          <a:xfrm>
            <a:off x="1371600" y="1371600"/>
            <a:ext cx="9144000" cy="0"/>
          </a:xfrm>
          <a:prstGeom prst="rect">
            <a:avLst/>
          </a:prstGeom>
          <a:noFill/>
          <a:ln w="9525">
            <a:noFill/>
            <a:miter lim="800000"/>
            <a:headEnd/>
            <a:tailEnd/>
          </a:ln>
        </p:spPr>
        <p:txBody>
          <a:bodyPr wrap="none" anchor="ctr">
            <a:spAutoFit/>
          </a:bodyPr>
          <a:lstStyle/>
          <a:p>
            <a:pPr indent="457200" eaLnBrk="0" hangingPunct="0"/>
            <a:endParaRPr lang="en-US"/>
          </a:p>
        </p:txBody>
      </p:sp>
      <p:sp>
        <p:nvSpPr>
          <p:cNvPr id="34822" name="Smiley Face 117"/>
          <p:cNvSpPr>
            <a:spLocks noChangeArrowheads="1"/>
          </p:cNvSpPr>
          <p:nvPr/>
        </p:nvSpPr>
        <p:spPr bwMode="auto">
          <a:xfrm>
            <a:off x="1214438" y="2214563"/>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4823" name="Straight Connector 131"/>
          <p:cNvSpPr>
            <a:spLocks noChangeShapeType="1"/>
          </p:cNvSpPr>
          <p:nvPr/>
        </p:nvSpPr>
        <p:spPr bwMode="auto">
          <a:xfrm>
            <a:off x="1738313" y="3248025"/>
            <a:ext cx="0" cy="1171575"/>
          </a:xfrm>
          <a:prstGeom prst="line">
            <a:avLst/>
          </a:prstGeom>
          <a:noFill/>
          <a:ln w="9525">
            <a:solidFill>
              <a:srgbClr val="000000"/>
            </a:solidFill>
            <a:round/>
            <a:headEnd/>
            <a:tailEnd/>
          </a:ln>
        </p:spPr>
        <p:txBody>
          <a:bodyPr/>
          <a:lstStyle/>
          <a:p>
            <a:endParaRPr lang="en-US"/>
          </a:p>
        </p:txBody>
      </p:sp>
      <p:sp>
        <p:nvSpPr>
          <p:cNvPr id="34824" name="Straight Connector 130"/>
          <p:cNvSpPr>
            <a:spLocks noChangeShapeType="1"/>
          </p:cNvSpPr>
          <p:nvPr/>
        </p:nvSpPr>
        <p:spPr bwMode="auto">
          <a:xfrm flipV="1">
            <a:off x="1214438" y="3876675"/>
            <a:ext cx="1085850" cy="9525"/>
          </a:xfrm>
          <a:prstGeom prst="line">
            <a:avLst/>
          </a:prstGeom>
          <a:noFill/>
          <a:ln w="9525">
            <a:solidFill>
              <a:srgbClr val="4579B8"/>
            </a:solidFill>
            <a:round/>
            <a:headEnd/>
            <a:tailEnd/>
          </a:ln>
        </p:spPr>
        <p:txBody>
          <a:bodyPr/>
          <a:lstStyle/>
          <a:p>
            <a:endParaRPr lang="en-US"/>
          </a:p>
        </p:txBody>
      </p:sp>
      <p:sp>
        <p:nvSpPr>
          <p:cNvPr id="34825" name="Straight Connector 129"/>
          <p:cNvSpPr>
            <a:spLocks noChangeShapeType="1"/>
          </p:cNvSpPr>
          <p:nvPr/>
        </p:nvSpPr>
        <p:spPr bwMode="auto">
          <a:xfrm flipH="1">
            <a:off x="1328738" y="3886200"/>
            <a:ext cx="409575" cy="533400"/>
          </a:xfrm>
          <a:prstGeom prst="line">
            <a:avLst/>
          </a:prstGeom>
          <a:noFill/>
          <a:ln w="9525">
            <a:solidFill>
              <a:srgbClr val="4579B8"/>
            </a:solidFill>
            <a:round/>
            <a:headEnd/>
            <a:tailEnd/>
          </a:ln>
        </p:spPr>
        <p:txBody>
          <a:bodyPr/>
          <a:lstStyle/>
          <a:p>
            <a:endParaRPr lang="en-US"/>
          </a:p>
        </p:txBody>
      </p:sp>
      <p:sp>
        <p:nvSpPr>
          <p:cNvPr id="34826" name="Straight Connector 128"/>
          <p:cNvSpPr>
            <a:spLocks noChangeShapeType="1"/>
          </p:cNvSpPr>
          <p:nvPr/>
        </p:nvSpPr>
        <p:spPr bwMode="auto">
          <a:xfrm>
            <a:off x="1738313" y="3886200"/>
            <a:ext cx="438150" cy="533400"/>
          </a:xfrm>
          <a:prstGeom prst="line">
            <a:avLst/>
          </a:prstGeom>
          <a:noFill/>
          <a:ln w="9525">
            <a:solidFill>
              <a:srgbClr val="4579B8"/>
            </a:solidFill>
            <a:round/>
            <a:headEnd/>
            <a:tailEnd/>
          </a:ln>
        </p:spPr>
        <p:txBody>
          <a:bodyPr/>
          <a:lstStyle/>
          <a:p>
            <a:endParaRPr lang="en-US"/>
          </a:p>
        </p:txBody>
      </p:sp>
      <p:sp>
        <p:nvSpPr>
          <p:cNvPr id="34827" name="Oval 115"/>
          <p:cNvSpPr>
            <a:spLocks noChangeArrowheads="1"/>
          </p:cNvSpPr>
          <p:nvPr/>
        </p:nvSpPr>
        <p:spPr bwMode="auto">
          <a:xfrm>
            <a:off x="5286375" y="928688"/>
            <a:ext cx="25146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200">
                <a:cs typeface="Times New Roman" pitchFamily="18" charset="0"/>
              </a:rPr>
              <a:t>Signup </a:t>
            </a:r>
            <a:endParaRPr lang="en-US"/>
          </a:p>
        </p:txBody>
      </p:sp>
      <p:sp>
        <p:nvSpPr>
          <p:cNvPr id="34828" name="Oval 118"/>
          <p:cNvSpPr>
            <a:spLocks noChangeArrowheads="1"/>
          </p:cNvSpPr>
          <p:nvPr/>
        </p:nvSpPr>
        <p:spPr bwMode="auto">
          <a:xfrm>
            <a:off x="5105400" y="1806575"/>
            <a:ext cx="28575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 in</a:t>
            </a:r>
            <a:endParaRPr lang="en-US"/>
          </a:p>
        </p:txBody>
      </p:sp>
      <p:sp>
        <p:nvSpPr>
          <p:cNvPr id="34829" name="Oval 124"/>
          <p:cNvSpPr>
            <a:spLocks noChangeArrowheads="1"/>
          </p:cNvSpPr>
          <p:nvPr/>
        </p:nvSpPr>
        <p:spPr bwMode="auto">
          <a:xfrm>
            <a:off x="5343525" y="2749550"/>
            <a:ext cx="2514600" cy="608013"/>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Properties</a:t>
            </a:r>
            <a:endParaRPr lang="en-US" sz="800"/>
          </a:p>
          <a:p>
            <a:pPr eaLnBrk="0" hangingPunct="0"/>
            <a:endParaRPr lang="en-US"/>
          </a:p>
        </p:txBody>
      </p:sp>
      <p:sp>
        <p:nvSpPr>
          <p:cNvPr id="34830" name="Oval 126"/>
          <p:cNvSpPr>
            <a:spLocks noChangeArrowheads="1"/>
          </p:cNvSpPr>
          <p:nvPr/>
        </p:nvSpPr>
        <p:spPr bwMode="auto">
          <a:xfrm>
            <a:off x="5286375" y="464343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Change Password</a:t>
            </a:r>
            <a:endParaRPr lang="en-US"/>
          </a:p>
        </p:txBody>
      </p:sp>
      <p:sp>
        <p:nvSpPr>
          <p:cNvPr id="34831" name="Oval 127"/>
          <p:cNvSpPr>
            <a:spLocks noChangeArrowheads="1"/>
          </p:cNvSpPr>
          <p:nvPr/>
        </p:nvSpPr>
        <p:spPr bwMode="auto">
          <a:xfrm>
            <a:off x="5286375" y="550068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Update Own Profile</a:t>
            </a:r>
            <a:endParaRPr lang="en-US"/>
          </a:p>
        </p:txBody>
      </p:sp>
      <p:sp>
        <p:nvSpPr>
          <p:cNvPr id="34832" name="Oval 33"/>
          <p:cNvSpPr>
            <a:spLocks noChangeArrowheads="1"/>
          </p:cNvSpPr>
          <p:nvPr/>
        </p:nvSpPr>
        <p:spPr bwMode="auto">
          <a:xfrm>
            <a:off x="5286375" y="3500438"/>
            <a:ext cx="2625725" cy="10001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Enquiry on Properties/</a:t>
            </a:r>
            <a:endParaRPr lang="en-US" sz="800"/>
          </a:p>
          <a:p>
            <a:pPr algn="ctr" eaLnBrk="0" hangingPunct="0"/>
            <a:r>
              <a:rPr lang="en-US" sz="1400">
                <a:cs typeface="Times New Roman" pitchFamily="18" charset="0"/>
              </a:rPr>
              <a:t>View Enquiries</a:t>
            </a:r>
            <a:endParaRPr lang="en-US" sz="800"/>
          </a:p>
          <a:p>
            <a:pPr eaLnBrk="0" hangingPunct="0"/>
            <a:endParaRPr lang="en-US"/>
          </a:p>
        </p:txBody>
      </p:sp>
      <p:sp>
        <p:nvSpPr>
          <p:cNvPr id="34833" name="Rectangle 4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4834" name="Rectangle 56"/>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eaLnBrk="0" hangingPunct="0"/>
            <a:endParaRPr lang="en-US"/>
          </a:p>
        </p:txBody>
      </p:sp>
      <p:cxnSp>
        <p:nvCxnSpPr>
          <p:cNvPr id="34835" name="AutoShape 16"/>
          <p:cNvCxnSpPr>
            <a:cxnSpLocks noChangeShapeType="1"/>
          </p:cNvCxnSpPr>
          <p:nvPr/>
        </p:nvCxnSpPr>
        <p:spPr bwMode="auto">
          <a:xfrm flipV="1">
            <a:off x="2357438" y="1357313"/>
            <a:ext cx="2786062" cy="2428875"/>
          </a:xfrm>
          <a:prstGeom prst="straightConnector1">
            <a:avLst/>
          </a:prstGeom>
          <a:noFill/>
          <a:ln w="9525">
            <a:solidFill>
              <a:srgbClr val="000000"/>
            </a:solidFill>
            <a:round/>
            <a:headEnd/>
            <a:tailEnd type="triangle" w="med" len="med"/>
          </a:ln>
        </p:spPr>
      </p:cxnSp>
      <p:cxnSp>
        <p:nvCxnSpPr>
          <p:cNvPr id="34836" name="AutoShape 16"/>
          <p:cNvCxnSpPr>
            <a:cxnSpLocks noChangeShapeType="1"/>
          </p:cNvCxnSpPr>
          <p:nvPr/>
        </p:nvCxnSpPr>
        <p:spPr bwMode="auto">
          <a:xfrm flipV="1">
            <a:off x="2357438" y="2286000"/>
            <a:ext cx="2719387" cy="1571625"/>
          </a:xfrm>
          <a:prstGeom prst="straightConnector1">
            <a:avLst/>
          </a:prstGeom>
          <a:noFill/>
          <a:ln w="9525">
            <a:solidFill>
              <a:srgbClr val="000000"/>
            </a:solidFill>
            <a:round/>
            <a:headEnd/>
            <a:tailEnd type="triangle" w="med" len="med"/>
          </a:ln>
        </p:spPr>
      </p:cxnSp>
      <p:cxnSp>
        <p:nvCxnSpPr>
          <p:cNvPr id="34837" name="AutoShape 16"/>
          <p:cNvCxnSpPr>
            <a:cxnSpLocks noChangeShapeType="1"/>
          </p:cNvCxnSpPr>
          <p:nvPr/>
        </p:nvCxnSpPr>
        <p:spPr bwMode="auto">
          <a:xfrm flipV="1">
            <a:off x="2428875" y="3143250"/>
            <a:ext cx="2857500" cy="714375"/>
          </a:xfrm>
          <a:prstGeom prst="straightConnector1">
            <a:avLst/>
          </a:prstGeom>
          <a:noFill/>
          <a:ln w="9525">
            <a:solidFill>
              <a:srgbClr val="000000"/>
            </a:solidFill>
            <a:round/>
            <a:headEnd/>
            <a:tailEnd type="triangle" w="med" len="med"/>
          </a:ln>
        </p:spPr>
      </p:cxnSp>
      <p:cxnSp>
        <p:nvCxnSpPr>
          <p:cNvPr id="34838" name="AutoShape 16"/>
          <p:cNvCxnSpPr>
            <a:cxnSpLocks noChangeShapeType="1"/>
          </p:cNvCxnSpPr>
          <p:nvPr/>
        </p:nvCxnSpPr>
        <p:spPr bwMode="auto">
          <a:xfrm>
            <a:off x="2500313" y="3857625"/>
            <a:ext cx="2786062" cy="71438"/>
          </a:xfrm>
          <a:prstGeom prst="straightConnector1">
            <a:avLst/>
          </a:prstGeom>
          <a:noFill/>
          <a:ln w="9525">
            <a:solidFill>
              <a:srgbClr val="000000"/>
            </a:solidFill>
            <a:round/>
            <a:headEnd/>
            <a:tailEnd type="triangle" w="med" len="med"/>
          </a:ln>
        </p:spPr>
      </p:cxnSp>
      <p:cxnSp>
        <p:nvCxnSpPr>
          <p:cNvPr id="34839" name="AutoShape 16"/>
          <p:cNvCxnSpPr>
            <a:cxnSpLocks noChangeShapeType="1"/>
          </p:cNvCxnSpPr>
          <p:nvPr/>
        </p:nvCxnSpPr>
        <p:spPr bwMode="auto">
          <a:xfrm>
            <a:off x="2428875" y="3929063"/>
            <a:ext cx="2714625" cy="785812"/>
          </a:xfrm>
          <a:prstGeom prst="straightConnector1">
            <a:avLst/>
          </a:prstGeom>
          <a:noFill/>
          <a:ln w="9525">
            <a:solidFill>
              <a:srgbClr val="000000"/>
            </a:solidFill>
            <a:round/>
            <a:headEnd/>
            <a:tailEnd type="triangle" w="med" len="med"/>
          </a:ln>
        </p:spPr>
      </p:cxnSp>
      <p:cxnSp>
        <p:nvCxnSpPr>
          <p:cNvPr id="34840" name="AutoShape 16"/>
          <p:cNvCxnSpPr>
            <a:cxnSpLocks noChangeShapeType="1"/>
          </p:cNvCxnSpPr>
          <p:nvPr/>
        </p:nvCxnSpPr>
        <p:spPr bwMode="auto">
          <a:xfrm>
            <a:off x="2428875" y="3929063"/>
            <a:ext cx="2786063" cy="1785937"/>
          </a:xfrm>
          <a:prstGeom prst="straightConnector1">
            <a:avLst/>
          </a:prstGeom>
          <a:noFill/>
          <a:ln w="9525">
            <a:solidFill>
              <a:srgbClr val="000000"/>
            </a:solidFill>
            <a:round/>
            <a:headEn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5843" name="Rectangle 3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5844" name="Rectangle 47"/>
          <p:cNvSpPr>
            <a:spLocks noChangeArrowheads="1"/>
          </p:cNvSpPr>
          <p:nvPr/>
        </p:nvSpPr>
        <p:spPr bwMode="auto">
          <a:xfrm>
            <a:off x="0" y="91440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5845" name="Rectangle 44"/>
          <p:cNvSpPr>
            <a:spLocks noChangeArrowheads="1"/>
          </p:cNvSpPr>
          <p:nvPr/>
        </p:nvSpPr>
        <p:spPr bwMode="auto">
          <a:xfrm>
            <a:off x="0" y="0"/>
            <a:ext cx="3429000" cy="830263"/>
          </a:xfrm>
          <a:prstGeom prst="rect">
            <a:avLst/>
          </a:prstGeom>
          <a:noFill/>
          <a:ln w="9525">
            <a:noFill/>
            <a:miter lim="800000"/>
            <a:headEnd/>
            <a:tailEnd/>
          </a:ln>
        </p:spPr>
        <p:txBody>
          <a:bodyPr anchor="ctr">
            <a:spAutoFit/>
          </a:bodyPr>
          <a:lstStyle/>
          <a:p>
            <a:pPr eaLnBrk="0" hangingPunct="0"/>
            <a:endParaRPr lang="en-US" sz="1400" b="1" u="sng">
              <a:latin typeface="Calibri" pitchFamily="34" charset="0"/>
            </a:endParaRPr>
          </a:p>
          <a:p>
            <a:pPr eaLnBrk="0" hangingPunct="0"/>
            <a:r>
              <a:rPr lang="en-US" sz="1600" b="1" u="sng">
                <a:latin typeface="Calibri" pitchFamily="34" charset="0"/>
              </a:rPr>
              <a:t>Use Case Diagrams – Broker/Owner:</a:t>
            </a:r>
            <a:endParaRPr lang="en-US" sz="1600"/>
          </a:p>
          <a:p>
            <a:pPr eaLnBrk="0" hangingPunct="0"/>
            <a:endParaRPr lang="en-US"/>
          </a:p>
        </p:txBody>
      </p:sp>
      <p:sp>
        <p:nvSpPr>
          <p:cNvPr id="35846" name="Smiley Face 136"/>
          <p:cNvSpPr>
            <a:spLocks noChangeArrowheads="1"/>
          </p:cNvSpPr>
          <p:nvPr/>
        </p:nvSpPr>
        <p:spPr bwMode="auto">
          <a:xfrm>
            <a:off x="642938" y="1785938"/>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5847" name="Straight Connector 148"/>
          <p:cNvSpPr>
            <a:spLocks noChangeShapeType="1"/>
          </p:cNvSpPr>
          <p:nvPr/>
        </p:nvSpPr>
        <p:spPr bwMode="auto">
          <a:xfrm>
            <a:off x="1166813" y="2824163"/>
            <a:ext cx="0" cy="1171575"/>
          </a:xfrm>
          <a:prstGeom prst="line">
            <a:avLst/>
          </a:prstGeom>
          <a:noFill/>
          <a:ln w="9525">
            <a:solidFill>
              <a:srgbClr val="000000"/>
            </a:solidFill>
            <a:round/>
            <a:headEnd/>
            <a:tailEnd/>
          </a:ln>
        </p:spPr>
        <p:txBody>
          <a:bodyPr/>
          <a:lstStyle/>
          <a:p>
            <a:endParaRPr lang="en-US"/>
          </a:p>
        </p:txBody>
      </p:sp>
      <p:sp>
        <p:nvSpPr>
          <p:cNvPr id="35848" name="Straight Connector 147"/>
          <p:cNvSpPr>
            <a:spLocks noChangeShapeType="1"/>
          </p:cNvSpPr>
          <p:nvPr/>
        </p:nvSpPr>
        <p:spPr bwMode="auto">
          <a:xfrm flipV="1">
            <a:off x="642938" y="3452813"/>
            <a:ext cx="1085850" cy="9525"/>
          </a:xfrm>
          <a:prstGeom prst="line">
            <a:avLst/>
          </a:prstGeom>
          <a:noFill/>
          <a:ln w="9525">
            <a:solidFill>
              <a:srgbClr val="4579B8"/>
            </a:solidFill>
            <a:round/>
            <a:headEnd/>
            <a:tailEnd/>
          </a:ln>
        </p:spPr>
        <p:txBody>
          <a:bodyPr/>
          <a:lstStyle/>
          <a:p>
            <a:endParaRPr lang="en-US"/>
          </a:p>
        </p:txBody>
      </p:sp>
      <p:sp>
        <p:nvSpPr>
          <p:cNvPr id="35849" name="Straight Connector 146"/>
          <p:cNvSpPr>
            <a:spLocks noChangeShapeType="1"/>
          </p:cNvSpPr>
          <p:nvPr/>
        </p:nvSpPr>
        <p:spPr bwMode="auto">
          <a:xfrm flipH="1">
            <a:off x="757238" y="3462338"/>
            <a:ext cx="409575" cy="533400"/>
          </a:xfrm>
          <a:prstGeom prst="line">
            <a:avLst/>
          </a:prstGeom>
          <a:noFill/>
          <a:ln w="9525">
            <a:solidFill>
              <a:srgbClr val="4579B8"/>
            </a:solidFill>
            <a:round/>
            <a:headEnd/>
            <a:tailEnd/>
          </a:ln>
        </p:spPr>
        <p:txBody>
          <a:bodyPr/>
          <a:lstStyle/>
          <a:p>
            <a:endParaRPr lang="en-US"/>
          </a:p>
        </p:txBody>
      </p:sp>
      <p:sp>
        <p:nvSpPr>
          <p:cNvPr id="35850" name="Straight Connector 145"/>
          <p:cNvSpPr>
            <a:spLocks noChangeShapeType="1"/>
          </p:cNvSpPr>
          <p:nvPr/>
        </p:nvSpPr>
        <p:spPr bwMode="auto">
          <a:xfrm>
            <a:off x="1166813" y="3462338"/>
            <a:ext cx="438150" cy="533400"/>
          </a:xfrm>
          <a:prstGeom prst="line">
            <a:avLst/>
          </a:prstGeom>
          <a:noFill/>
          <a:ln w="9525">
            <a:solidFill>
              <a:srgbClr val="4579B8"/>
            </a:solidFill>
            <a:round/>
            <a:headEnd/>
            <a:tailEnd/>
          </a:ln>
        </p:spPr>
        <p:txBody>
          <a:bodyPr/>
          <a:lstStyle/>
          <a:p>
            <a:endParaRPr lang="en-US"/>
          </a:p>
        </p:txBody>
      </p:sp>
      <p:sp>
        <p:nvSpPr>
          <p:cNvPr id="35851" name="Oval 134"/>
          <p:cNvSpPr>
            <a:spLocks noChangeArrowheads="1"/>
          </p:cNvSpPr>
          <p:nvPr/>
        </p:nvSpPr>
        <p:spPr bwMode="auto">
          <a:xfrm>
            <a:off x="4214813" y="1071563"/>
            <a:ext cx="2514600" cy="5429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 in</a:t>
            </a:r>
            <a:endParaRPr lang="en-US" sz="800"/>
          </a:p>
          <a:p>
            <a:pPr eaLnBrk="0" hangingPunct="0"/>
            <a:endParaRPr lang="en-US"/>
          </a:p>
        </p:txBody>
      </p:sp>
      <p:sp>
        <p:nvSpPr>
          <p:cNvPr id="35852" name="Oval 137"/>
          <p:cNvSpPr>
            <a:spLocks noChangeArrowheads="1"/>
          </p:cNvSpPr>
          <p:nvPr/>
        </p:nvSpPr>
        <p:spPr bwMode="auto">
          <a:xfrm>
            <a:off x="4071938" y="1785938"/>
            <a:ext cx="2857500" cy="7524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My Account</a:t>
            </a:r>
            <a:endParaRPr lang="en-US" sz="800"/>
          </a:p>
          <a:p>
            <a:pPr eaLnBrk="0" hangingPunct="0"/>
            <a:endParaRPr lang="en-US"/>
          </a:p>
        </p:txBody>
      </p:sp>
      <p:sp>
        <p:nvSpPr>
          <p:cNvPr id="35853" name="Oval 144"/>
          <p:cNvSpPr>
            <a:spLocks noChangeArrowheads="1"/>
          </p:cNvSpPr>
          <p:nvPr/>
        </p:nvSpPr>
        <p:spPr bwMode="auto">
          <a:xfrm>
            <a:off x="4286250" y="2643188"/>
            <a:ext cx="2514600" cy="779462"/>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Properties (Add/ Edit) </a:t>
            </a:r>
            <a:endParaRPr lang="en-US"/>
          </a:p>
        </p:txBody>
      </p:sp>
      <p:sp>
        <p:nvSpPr>
          <p:cNvPr id="35854" name="Oval 139"/>
          <p:cNvSpPr>
            <a:spLocks noChangeArrowheads="1"/>
          </p:cNvSpPr>
          <p:nvPr/>
        </p:nvSpPr>
        <p:spPr bwMode="auto">
          <a:xfrm>
            <a:off x="3857625" y="3643313"/>
            <a:ext cx="3244850" cy="928687"/>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Enquiries(Answers/ Unanswered) </a:t>
            </a:r>
            <a:endParaRPr lang="en-US" sz="800"/>
          </a:p>
          <a:p>
            <a:pPr eaLnBrk="0" hangingPunct="0"/>
            <a:endParaRPr lang="en-US"/>
          </a:p>
        </p:txBody>
      </p:sp>
      <p:sp>
        <p:nvSpPr>
          <p:cNvPr id="35855" name="Oval 138"/>
          <p:cNvSpPr>
            <a:spLocks noChangeArrowheads="1"/>
          </p:cNvSpPr>
          <p:nvPr/>
        </p:nvSpPr>
        <p:spPr bwMode="auto">
          <a:xfrm>
            <a:off x="4143375" y="471487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Update Own Profile</a:t>
            </a:r>
            <a:endParaRPr lang="en-US"/>
          </a:p>
        </p:txBody>
      </p:sp>
      <p:sp>
        <p:nvSpPr>
          <p:cNvPr id="35856" name="Oval 36"/>
          <p:cNvSpPr>
            <a:spLocks noChangeArrowheads="1"/>
          </p:cNvSpPr>
          <p:nvPr/>
        </p:nvSpPr>
        <p:spPr bwMode="auto">
          <a:xfrm>
            <a:off x="4143375" y="5429250"/>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Change Password</a:t>
            </a:r>
            <a:endParaRPr lang="en-US"/>
          </a:p>
        </p:txBody>
      </p:sp>
      <p:cxnSp>
        <p:nvCxnSpPr>
          <p:cNvPr id="35857" name="AutoShape 35"/>
          <p:cNvCxnSpPr>
            <a:cxnSpLocks noChangeShapeType="1"/>
          </p:cNvCxnSpPr>
          <p:nvPr/>
        </p:nvCxnSpPr>
        <p:spPr bwMode="auto">
          <a:xfrm flipV="1">
            <a:off x="1857375" y="1500188"/>
            <a:ext cx="2286000" cy="1857375"/>
          </a:xfrm>
          <a:prstGeom prst="straightConnector1">
            <a:avLst/>
          </a:prstGeom>
          <a:noFill/>
          <a:ln w="9525">
            <a:solidFill>
              <a:srgbClr val="000000"/>
            </a:solidFill>
            <a:round/>
            <a:headEnd/>
            <a:tailEnd type="triangle" w="med" len="med"/>
          </a:ln>
        </p:spPr>
      </p:cxnSp>
      <p:sp>
        <p:nvSpPr>
          <p:cNvPr id="35858" name="Oval 132"/>
          <p:cNvSpPr>
            <a:spLocks noChangeArrowheads="1"/>
          </p:cNvSpPr>
          <p:nvPr/>
        </p:nvSpPr>
        <p:spPr bwMode="auto">
          <a:xfrm>
            <a:off x="4214813" y="214313"/>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Signup</a:t>
            </a:r>
            <a:endParaRPr lang="en-US"/>
          </a:p>
        </p:txBody>
      </p:sp>
      <p:sp>
        <p:nvSpPr>
          <p:cNvPr id="35859" name="Oval 33"/>
          <p:cNvSpPr>
            <a:spLocks noChangeArrowheads="1"/>
          </p:cNvSpPr>
          <p:nvPr/>
        </p:nvSpPr>
        <p:spPr bwMode="auto">
          <a:xfrm>
            <a:off x="4143375" y="620077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Password Recovery</a:t>
            </a:r>
            <a:endParaRPr lang="en-US"/>
          </a:p>
        </p:txBody>
      </p:sp>
      <p:cxnSp>
        <p:nvCxnSpPr>
          <p:cNvPr id="35860" name="AutoShape 32"/>
          <p:cNvCxnSpPr>
            <a:cxnSpLocks noChangeShapeType="1"/>
          </p:cNvCxnSpPr>
          <p:nvPr/>
        </p:nvCxnSpPr>
        <p:spPr bwMode="auto">
          <a:xfrm flipV="1">
            <a:off x="1857375" y="2262188"/>
            <a:ext cx="2181225" cy="1166812"/>
          </a:xfrm>
          <a:prstGeom prst="straightConnector1">
            <a:avLst/>
          </a:prstGeom>
          <a:noFill/>
          <a:ln w="9525">
            <a:solidFill>
              <a:srgbClr val="000000"/>
            </a:solidFill>
            <a:round/>
            <a:headEnd/>
            <a:tailEnd type="triangle" w="med" len="med"/>
          </a:ln>
        </p:spPr>
      </p:cxnSp>
      <p:cxnSp>
        <p:nvCxnSpPr>
          <p:cNvPr id="35861" name="AutoShape 31"/>
          <p:cNvCxnSpPr>
            <a:cxnSpLocks noChangeShapeType="1"/>
          </p:cNvCxnSpPr>
          <p:nvPr/>
        </p:nvCxnSpPr>
        <p:spPr bwMode="auto">
          <a:xfrm flipV="1">
            <a:off x="1785938" y="642938"/>
            <a:ext cx="2357437" cy="2786062"/>
          </a:xfrm>
          <a:prstGeom prst="straightConnector1">
            <a:avLst/>
          </a:prstGeom>
          <a:noFill/>
          <a:ln w="9525">
            <a:solidFill>
              <a:srgbClr val="000000"/>
            </a:solidFill>
            <a:round/>
            <a:headEnd/>
            <a:tailEnd type="triangle" w="med" len="med"/>
          </a:ln>
        </p:spPr>
      </p:cxnSp>
      <p:sp>
        <p:nvSpPr>
          <p:cNvPr id="35862" name="Rectangle 52"/>
          <p:cNvSpPr>
            <a:spLocks noChangeArrowheads="1"/>
          </p:cNvSpPr>
          <p:nvPr/>
        </p:nvSpPr>
        <p:spPr bwMode="auto">
          <a:xfrm>
            <a:off x="0" y="0"/>
            <a:ext cx="9144000" cy="457200"/>
          </a:xfrm>
          <a:prstGeom prst="rect">
            <a:avLst/>
          </a:prstGeom>
          <a:noFill/>
          <a:ln w="9525">
            <a:noFill/>
            <a:miter lim="800000"/>
            <a:headEnd/>
            <a:tailEnd/>
          </a:ln>
        </p:spPr>
        <p:txBody>
          <a:bodyPr wrap="none" lIns="0" tIns="126960" rIns="0" bIns="0" anchor="ctr">
            <a:spAutoFit/>
          </a:bodyPr>
          <a:lstStyle/>
          <a:p>
            <a:pPr eaLnBrk="0" hangingPunct="0"/>
            <a:endParaRPr lang="en-US"/>
          </a:p>
        </p:txBody>
      </p:sp>
      <p:cxnSp>
        <p:nvCxnSpPr>
          <p:cNvPr id="35863" name="AutoShape 32"/>
          <p:cNvCxnSpPr>
            <a:cxnSpLocks noChangeShapeType="1"/>
          </p:cNvCxnSpPr>
          <p:nvPr/>
        </p:nvCxnSpPr>
        <p:spPr bwMode="auto">
          <a:xfrm flipV="1">
            <a:off x="1785938" y="3000375"/>
            <a:ext cx="2357437" cy="500063"/>
          </a:xfrm>
          <a:prstGeom prst="straightConnector1">
            <a:avLst/>
          </a:prstGeom>
          <a:noFill/>
          <a:ln w="9525">
            <a:solidFill>
              <a:srgbClr val="000000"/>
            </a:solidFill>
            <a:round/>
            <a:headEnd/>
            <a:tailEnd type="triangle" w="med" len="med"/>
          </a:ln>
        </p:spPr>
      </p:cxnSp>
      <p:cxnSp>
        <p:nvCxnSpPr>
          <p:cNvPr id="35864" name="AutoShape 32"/>
          <p:cNvCxnSpPr>
            <a:cxnSpLocks noChangeShapeType="1"/>
          </p:cNvCxnSpPr>
          <p:nvPr/>
        </p:nvCxnSpPr>
        <p:spPr bwMode="auto">
          <a:xfrm>
            <a:off x="1857375" y="3500438"/>
            <a:ext cx="1928813" cy="571500"/>
          </a:xfrm>
          <a:prstGeom prst="straightConnector1">
            <a:avLst/>
          </a:prstGeom>
          <a:noFill/>
          <a:ln w="9525">
            <a:solidFill>
              <a:srgbClr val="000000"/>
            </a:solidFill>
            <a:round/>
            <a:headEnd/>
            <a:tailEnd type="triangle" w="med" len="med"/>
          </a:ln>
        </p:spPr>
      </p:cxnSp>
      <p:cxnSp>
        <p:nvCxnSpPr>
          <p:cNvPr id="35865" name="AutoShape 32"/>
          <p:cNvCxnSpPr>
            <a:cxnSpLocks noChangeShapeType="1"/>
          </p:cNvCxnSpPr>
          <p:nvPr/>
        </p:nvCxnSpPr>
        <p:spPr bwMode="auto">
          <a:xfrm>
            <a:off x="1928813" y="3500438"/>
            <a:ext cx="2143125" cy="1428750"/>
          </a:xfrm>
          <a:prstGeom prst="straightConnector1">
            <a:avLst/>
          </a:prstGeom>
          <a:noFill/>
          <a:ln w="9525">
            <a:solidFill>
              <a:srgbClr val="000000"/>
            </a:solidFill>
            <a:round/>
            <a:headEnd/>
            <a:tailEnd type="triangle" w="med" len="med"/>
          </a:ln>
        </p:spPr>
      </p:cxnSp>
      <p:cxnSp>
        <p:nvCxnSpPr>
          <p:cNvPr id="35866" name="AutoShape 32"/>
          <p:cNvCxnSpPr>
            <a:cxnSpLocks noChangeShapeType="1"/>
          </p:cNvCxnSpPr>
          <p:nvPr/>
        </p:nvCxnSpPr>
        <p:spPr bwMode="auto">
          <a:xfrm>
            <a:off x="1928813" y="3571875"/>
            <a:ext cx="2143125" cy="2143125"/>
          </a:xfrm>
          <a:prstGeom prst="straightConnector1">
            <a:avLst/>
          </a:prstGeom>
          <a:noFill/>
          <a:ln w="9525">
            <a:solidFill>
              <a:srgbClr val="000000"/>
            </a:solidFill>
            <a:round/>
            <a:headEnd/>
            <a:tailEnd type="triangle" w="med" len="med"/>
          </a:ln>
        </p:spPr>
      </p:cxnSp>
      <p:cxnSp>
        <p:nvCxnSpPr>
          <p:cNvPr id="35867" name="AutoShape 32"/>
          <p:cNvCxnSpPr>
            <a:cxnSpLocks noChangeShapeType="1"/>
          </p:cNvCxnSpPr>
          <p:nvPr/>
        </p:nvCxnSpPr>
        <p:spPr bwMode="auto">
          <a:xfrm>
            <a:off x="1857375" y="3571875"/>
            <a:ext cx="2214563" cy="2857500"/>
          </a:xfrm>
          <a:prstGeom prst="straightConnector1">
            <a:avLst/>
          </a:prstGeom>
          <a:noFill/>
          <a:ln w="9525">
            <a:solidFill>
              <a:srgbClr val="000000"/>
            </a:solidFill>
            <a:round/>
            <a:headEn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6867" name="Rectangle 3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36868" name="Rectangle 37"/>
          <p:cNvSpPr>
            <a:spLocks noChangeArrowheads="1"/>
          </p:cNvSpPr>
          <p:nvPr/>
        </p:nvSpPr>
        <p:spPr bwMode="auto">
          <a:xfrm>
            <a:off x="0" y="457200"/>
            <a:ext cx="9144000" cy="457200"/>
          </a:xfrm>
          <a:prstGeom prst="rect">
            <a:avLst/>
          </a:prstGeom>
          <a:noFill/>
          <a:ln w="9525">
            <a:noFill/>
            <a:miter lim="800000"/>
            <a:headEnd/>
            <a:tailEnd/>
          </a:ln>
        </p:spPr>
        <p:txBody>
          <a:bodyPr wrap="none" anchor="ctr">
            <a:spAutoFit/>
          </a:bodyPr>
          <a:lstStyle/>
          <a:p>
            <a:pPr eaLnBrk="0" hangingPunct="0"/>
            <a:endParaRPr lang="en-US"/>
          </a:p>
        </p:txBody>
      </p:sp>
      <p:sp>
        <p:nvSpPr>
          <p:cNvPr id="36869" name="AutoShape 57"/>
          <p:cNvSpPr>
            <a:spLocks noChangeArrowheads="1"/>
          </p:cNvSpPr>
          <p:nvPr/>
        </p:nvSpPr>
        <p:spPr bwMode="auto">
          <a:xfrm>
            <a:off x="642938" y="1428750"/>
            <a:ext cx="1085850" cy="1047750"/>
          </a:xfrm>
          <a:prstGeom prst="smileyFace">
            <a:avLst>
              <a:gd name="adj" fmla="val 4653"/>
            </a:avLst>
          </a:prstGeom>
          <a:solidFill>
            <a:srgbClr val="4F81BD"/>
          </a:solidFill>
          <a:ln w="25400">
            <a:solidFill>
              <a:srgbClr val="243F60"/>
            </a:solidFill>
            <a:round/>
            <a:headEnd/>
            <a:tailEnd/>
          </a:ln>
        </p:spPr>
        <p:txBody>
          <a:bodyPr anchor="ctr"/>
          <a:lstStyle/>
          <a:p>
            <a:endParaRPr lang="en-US"/>
          </a:p>
        </p:txBody>
      </p:sp>
      <p:sp>
        <p:nvSpPr>
          <p:cNvPr id="36870" name="Line 56"/>
          <p:cNvSpPr>
            <a:spLocks noChangeShapeType="1"/>
          </p:cNvSpPr>
          <p:nvPr/>
        </p:nvSpPr>
        <p:spPr bwMode="auto">
          <a:xfrm>
            <a:off x="1166813" y="2466975"/>
            <a:ext cx="0" cy="1171575"/>
          </a:xfrm>
          <a:prstGeom prst="line">
            <a:avLst/>
          </a:prstGeom>
          <a:noFill/>
          <a:ln w="9525">
            <a:solidFill>
              <a:srgbClr val="000000"/>
            </a:solidFill>
            <a:round/>
            <a:headEnd/>
            <a:tailEnd/>
          </a:ln>
        </p:spPr>
        <p:txBody>
          <a:bodyPr/>
          <a:lstStyle/>
          <a:p>
            <a:endParaRPr lang="en-US"/>
          </a:p>
        </p:txBody>
      </p:sp>
      <p:sp>
        <p:nvSpPr>
          <p:cNvPr id="36871" name="Line 55"/>
          <p:cNvSpPr>
            <a:spLocks noChangeShapeType="1"/>
          </p:cNvSpPr>
          <p:nvPr/>
        </p:nvSpPr>
        <p:spPr bwMode="auto">
          <a:xfrm flipV="1">
            <a:off x="642938" y="3095625"/>
            <a:ext cx="1085850" cy="9525"/>
          </a:xfrm>
          <a:prstGeom prst="line">
            <a:avLst/>
          </a:prstGeom>
          <a:noFill/>
          <a:ln w="9525">
            <a:solidFill>
              <a:srgbClr val="4579B8"/>
            </a:solidFill>
            <a:round/>
            <a:headEnd/>
            <a:tailEnd/>
          </a:ln>
        </p:spPr>
        <p:txBody>
          <a:bodyPr/>
          <a:lstStyle/>
          <a:p>
            <a:endParaRPr lang="en-US"/>
          </a:p>
        </p:txBody>
      </p:sp>
      <p:sp>
        <p:nvSpPr>
          <p:cNvPr id="36872" name="Line 54"/>
          <p:cNvSpPr>
            <a:spLocks noChangeShapeType="1"/>
          </p:cNvSpPr>
          <p:nvPr/>
        </p:nvSpPr>
        <p:spPr bwMode="auto">
          <a:xfrm flipH="1">
            <a:off x="757238" y="3105150"/>
            <a:ext cx="409575" cy="533400"/>
          </a:xfrm>
          <a:prstGeom prst="line">
            <a:avLst/>
          </a:prstGeom>
          <a:noFill/>
          <a:ln w="9525">
            <a:solidFill>
              <a:srgbClr val="4579B8"/>
            </a:solidFill>
            <a:round/>
            <a:headEnd/>
            <a:tailEnd/>
          </a:ln>
        </p:spPr>
        <p:txBody>
          <a:bodyPr/>
          <a:lstStyle/>
          <a:p>
            <a:endParaRPr lang="en-US"/>
          </a:p>
        </p:txBody>
      </p:sp>
      <p:sp>
        <p:nvSpPr>
          <p:cNvPr id="36873" name="Line 53"/>
          <p:cNvSpPr>
            <a:spLocks noChangeShapeType="1"/>
          </p:cNvSpPr>
          <p:nvPr/>
        </p:nvSpPr>
        <p:spPr bwMode="auto">
          <a:xfrm>
            <a:off x="1166813" y="3105150"/>
            <a:ext cx="438150" cy="533400"/>
          </a:xfrm>
          <a:prstGeom prst="line">
            <a:avLst/>
          </a:prstGeom>
          <a:noFill/>
          <a:ln w="9525">
            <a:solidFill>
              <a:srgbClr val="4579B8"/>
            </a:solidFill>
            <a:round/>
            <a:headEnd/>
            <a:tailEnd/>
          </a:ln>
        </p:spPr>
        <p:txBody>
          <a:bodyPr/>
          <a:lstStyle/>
          <a:p>
            <a:endParaRPr lang="en-US"/>
          </a:p>
        </p:txBody>
      </p:sp>
      <p:sp>
        <p:nvSpPr>
          <p:cNvPr id="36874" name="Oval 58"/>
          <p:cNvSpPr>
            <a:spLocks noChangeArrowheads="1"/>
          </p:cNvSpPr>
          <p:nvPr/>
        </p:nvSpPr>
        <p:spPr bwMode="auto">
          <a:xfrm>
            <a:off x="4857750" y="214313"/>
            <a:ext cx="2514600" cy="442912"/>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Signin</a:t>
            </a:r>
            <a:endParaRPr lang="en-US"/>
          </a:p>
        </p:txBody>
      </p:sp>
      <p:sp>
        <p:nvSpPr>
          <p:cNvPr id="36875" name="Oval 51"/>
          <p:cNvSpPr>
            <a:spLocks noChangeArrowheads="1"/>
          </p:cNvSpPr>
          <p:nvPr/>
        </p:nvSpPr>
        <p:spPr bwMode="auto">
          <a:xfrm>
            <a:off x="4714875" y="928688"/>
            <a:ext cx="2857500" cy="642937"/>
          </a:xfrm>
          <a:prstGeom prst="ellipse">
            <a:avLst/>
          </a:prstGeom>
          <a:solidFill>
            <a:srgbClr val="FFFFFF"/>
          </a:solidFill>
          <a:ln w="25400">
            <a:solidFill>
              <a:srgbClr val="000000"/>
            </a:solidFill>
            <a:round/>
            <a:headEnd/>
            <a:tailEnd/>
          </a:ln>
        </p:spPr>
        <p:txBody>
          <a:bodyPr anchor="ctr"/>
          <a:lstStyle/>
          <a:p>
            <a:pPr algn="ctr" eaLnBrk="0" hangingPunct="0"/>
            <a:endParaRPr lang="en-US" sz="1400">
              <a:cs typeface="Times New Roman" pitchFamily="18" charset="0"/>
            </a:endParaRPr>
          </a:p>
          <a:p>
            <a:pPr algn="ctr" eaLnBrk="0" hangingPunct="0"/>
            <a:r>
              <a:rPr lang="en-US" sz="1400">
                <a:cs typeface="Times New Roman" pitchFamily="18" charset="0"/>
              </a:rPr>
              <a:t>Manage Property Type(add/Edit)</a:t>
            </a:r>
            <a:endParaRPr lang="en-US" sz="800"/>
          </a:p>
          <a:p>
            <a:pPr eaLnBrk="0" hangingPunct="0"/>
            <a:endParaRPr lang="en-US"/>
          </a:p>
        </p:txBody>
      </p:sp>
      <p:sp>
        <p:nvSpPr>
          <p:cNvPr id="36876" name="Oval 50"/>
          <p:cNvSpPr>
            <a:spLocks noChangeArrowheads="1"/>
          </p:cNvSpPr>
          <p:nvPr/>
        </p:nvSpPr>
        <p:spPr bwMode="auto">
          <a:xfrm>
            <a:off x="4929188" y="1714500"/>
            <a:ext cx="2514600" cy="7143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State(Add/ Edit) </a:t>
            </a:r>
            <a:endParaRPr lang="en-US"/>
          </a:p>
        </p:txBody>
      </p:sp>
      <p:sp>
        <p:nvSpPr>
          <p:cNvPr id="36877" name="Oval 49"/>
          <p:cNvSpPr>
            <a:spLocks noChangeArrowheads="1"/>
          </p:cNvSpPr>
          <p:nvPr/>
        </p:nvSpPr>
        <p:spPr bwMode="auto">
          <a:xfrm>
            <a:off x="4929188" y="2571750"/>
            <a:ext cx="2514600" cy="571500"/>
          </a:xfrm>
          <a:prstGeom prst="ellipse">
            <a:avLst/>
          </a:prstGeom>
          <a:solidFill>
            <a:srgbClr val="FFFFFF"/>
          </a:solidFill>
          <a:ln w="25400">
            <a:solidFill>
              <a:srgbClr val="000000"/>
            </a:solidFill>
            <a:round/>
            <a:headEnd/>
            <a:tailEnd/>
          </a:ln>
        </p:spPr>
        <p:txBody>
          <a:bodyPr anchor="ctr"/>
          <a:lstStyle/>
          <a:p>
            <a:pPr algn="ctr" eaLnBrk="0" hangingPunct="0"/>
            <a:endParaRPr lang="en-US" sz="1400">
              <a:cs typeface="Times New Roman" pitchFamily="18" charset="0"/>
            </a:endParaRPr>
          </a:p>
          <a:p>
            <a:pPr algn="ctr" eaLnBrk="0" hangingPunct="0"/>
            <a:r>
              <a:rPr lang="en-US" sz="1400">
                <a:cs typeface="Times New Roman" pitchFamily="18" charset="0"/>
              </a:rPr>
              <a:t>Manage City(Add/ Edit) </a:t>
            </a:r>
            <a:endParaRPr lang="en-US" sz="800"/>
          </a:p>
          <a:p>
            <a:pPr eaLnBrk="0" hangingPunct="0"/>
            <a:endParaRPr lang="en-US"/>
          </a:p>
        </p:txBody>
      </p:sp>
      <p:sp>
        <p:nvSpPr>
          <p:cNvPr id="36878" name="Oval 48"/>
          <p:cNvSpPr>
            <a:spLocks noChangeArrowheads="1"/>
          </p:cNvSpPr>
          <p:nvPr/>
        </p:nvSpPr>
        <p:spPr bwMode="auto">
          <a:xfrm>
            <a:off x="5000625" y="3286125"/>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Agent/ Owner / User Details</a:t>
            </a:r>
            <a:endParaRPr lang="en-US"/>
          </a:p>
        </p:txBody>
      </p:sp>
      <p:sp>
        <p:nvSpPr>
          <p:cNvPr id="36879" name="Oval 46"/>
          <p:cNvSpPr>
            <a:spLocks noChangeArrowheads="1"/>
          </p:cNvSpPr>
          <p:nvPr/>
        </p:nvSpPr>
        <p:spPr bwMode="auto">
          <a:xfrm>
            <a:off x="4929188" y="4071938"/>
            <a:ext cx="2514600" cy="65722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View Properties</a:t>
            </a:r>
            <a:endParaRPr lang="en-US"/>
          </a:p>
        </p:txBody>
      </p:sp>
      <p:sp>
        <p:nvSpPr>
          <p:cNvPr id="36880" name="Oval 45"/>
          <p:cNvSpPr>
            <a:spLocks noChangeArrowheads="1"/>
          </p:cNvSpPr>
          <p:nvPr/>
        </p:nvSpPr>
        <p:spPr bwMode="auto">
          <a:xfrm>
            <a:off x="4786313" y="4857750"/>
            <a:ext cx="2927350" cy="727075"/>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Manage Reviews (Approve / Unapproved)</a:t>
            </a:r>
            <a:endParaRPr lang="en-US"/>
          </a:p>
        </p:txBody>
      </p:sp>
      <p:sp>
        <p:nvSpPr>
          <p:cNvPr id="36881" name="Oval 43"/>
          <p:cNvSpPr>
            <a:spLocks noChangeArrowheads="1"/>
          </p:cNvSpPr>
          <p:nvPr/>
        </p:nvSpPr>
        <p:spPr bwMode="auto">
          <a:xfrm>
            <a:off x="4929188" y="5857875"/>
            <a:ext cx="2657475" cy="495300"/>
          </a:xfrm>
          <a:prstGeom prst="ellipse">
            <a:avLst/>
          </a:prstGeom>
          <a:solidFill>
            <a:srgbClr val="FFFFFF"/>
          </a:solidFill>
          <a:ln w="25400">
            <a:solidFill>
              <a:srgbClr val="000000"/>
            </a:solidFill>
            <a:round/>
            <a:headEnd/>
            <a:tailEnd/>
          </a:ln>
        </p:spPr>
        <p:txBody>
          <a:bodyPr anchor="ctr"/>
          <a:lstStyle/>
          <a:p>
            <a:pPr algn="ctr" eaLnBrk="0" hangingPunct="0"/>
            <a:r>
              <a:rPr lang="en-US" sz="1400">
                <a:cs typeface="Times New Roman" pitchFamily="18" charset="0"/>
              </a:rPr>
              <a:t>Search Properties</a:t>
            </a:r>
            <a:endParaRPr lang="en-US"/>
          </a:p>
        </p:txBody>
      </p:sp>
      <p:cxnSp>
        <p:nvCxnSpPr>
          <p:cNvPr id="36882" name="AutoShape 41"/>
          <p:cNvCxnSpPr>
            <a:cxnSpLocks noChangeShapeType="1"/>
          </p:cNvCxnSpPr>
          <p:nvPr/>
        </p:nvCxnSpPr>
        <p:spPr bwMode="auto">
          <a:xfrm flipV="1">
            <a:off x="1857375" y="500063"/>
            <a:ext cx="2967038" cy="2500312"/>
          </a:xfrm>
          <a:prstGeom prst="straightConnector1">
            <a:avLst/>
          </a:prstGeom>
          <a:noFill/>
          <a:ln w="9525">
            <a:solidFill>
              <a:srgbClr val="000000"/>
            </a:solidFill>
            <a:round/>
            <a:headEnd/>
            <a:tailEnd type="triangle" w="med" len="med"/>
          </a:ln>
        </p:spPr>
      </p:cxnSp>
      <p:cxnSp>
        <p:nvCxnSpPr>
          <p:cNvPr id="36883" name="AutoShape 40"/>
          <p:cNvCxnSpPr>
            <a:cxnSpLocks noChangeShapeType="1"/>
          </p:cNvCxnSpPr>
          <p:nvPr/>
        </p:nvCxnSpPr>
        <p:spPr bwMode="auto">
          <a:xfrm flipV="1">
            <a:off x="1928813" y="1357313"/>
            <a:ext cx="2870200" cy="1643062"/>
          </a:xfrm>
          <a:prstGeom prst="straightConnector1">
            <a:avLst/>
          </a:prstGeom>
          <a:noFill/>
          <a:ln w="9525">
            <a:solidFill>
              <a:srgbClr val="000000"/>
            </a:solidFill>
            <a:round/>
            <a:headEnd/>
            <a:tailEnd type="triangle" w="med" len="med"/>
          </a:ln>
        </p:spPr>
      </p:cxnSp>
      <p:cxnSp>
        <p:nvCxnSpPr>
          <p:cNvPr id="36884" name="AutoShape 39"/>
          <p:cNvCxnSpPr>
            <a:cxnSpLocks noChangeShapeType="1"/>
          </p:cNvCxnSpPr>
          <p:nvPr/>
        </p:nvCxnSpPr>
        <p:spPr bwMode="auto">
          <a:xfrm flipV="1">
            <a:off x="1857375" y="2071688"/>
            <a:ext cx="3071813" cy="928687"/>
          </a:xfrm>
          <a:prstGeom prst="straightConnector1">
            <a:avLst/>
          </a:prstGeom>
          <a:noFill/>
          <a:ln w="9525">
            <a:solidFill>
              <a:srgbClr val="000000"/>
            </a:solidFill>
            <a:round/>
            <a:headEnd/>
            <a:tailEnd type="triangle" w="med" len="med"/>
          </a:ln>
        </p:spPr>
      </p:cxnSp>
      <p:cxnSp>
        <p:nvCxnSpPr>
          <p:cNvPr id="36885" name="AutoShape 38"/>
          <p:cNvCxnSpPr>
            <a:cxnSpLocks noChangeShapeType="1"/>
          </p:cNvCxnSpPr>
          <p:nvPr/>
        </p:nvCxnSpPr>
        <p:spPr bwMode="auto">
          <a:xfrm flipV="1">
            <a:off x="1857375" y="2868613"/>
            <a:ext cx="3148013" cy="203200"/>
          </a:xfrm>
          <a:prstGeom prst="straightConnector1">
            <a:avLst/>
          </a:prstGeom>
          <a:noFill/>
          <a:ln w="9525">
            <a:solidFill>
              <a:srgbClr val="000000"/>
            </a:solidFill>
            <a:round/>
            <a:headEnd/>
            <a:tailEnd type="triangle" w="med" len="med"/>
          </a:ln>
        </p:spPr>
      </p:cxnSp>
      <p:cxnSp>
        <p:nvCxnSpPr>
          <p:cNvPr id="36886" name="AutoShape 37"/>
          <p:cNvCxnSpPr>
            <a:cxnSpLocks noChangeShapeType="1"/>
          </p:cNvCxnSpPr>
          <p:nvPr/>
        </p:nvCxnSpPr>
        <p:spPr bwMode="auto">
          <a:xfrm>
            <a:off x="1857375" y="3071813"/>
            <a:ext cx="3143250" cy="503237"/>
          </a:xfrm>
          <a:prstGeom prst="straightConnector1">
            <a:avLst/>
          </a:prstGeom>
          <a:noFill/>
          <a:ln w="9525">
            <a:solidFill>
              <a:srgbClr val="000000"/>
            </a:solidFill>
            <a:round/>
            <a:headEnd/>
            <a:tailEnd type="triangle" w="med" len="med"/>
          </a:ln>
        </p:spPr>
      </p:cxnSp>
      <p:cxnSp>
        <p:nvCxnSpPr>
          <p:cNvPr id="36887" name="AutoShape 36"/>
          <p:cNvCxnSpPr>
            <a:cxnSpLocks noChangeShapeType="1"/>
          </p:cNvCxnSpPr>
          <p:nvPr/>
        </p:nvCxnSpPr>
        <p:spPr bwMode="auto">
          <a:xfrm>
            <a:off x="1714500" y="3071813"/>
            <a:ext cx="3149600" cy="1309687"/>
          </a:xfrm>
          <a:prstGeom prst="straightConnector1">
            <a:avLst/>
          </a:prstGeom>
          <a:noFill/>
          <a:ln w="9525">
            <a:solidFill>
              <a:srgbClr val="000000"/>
            </a:solidFill>
            <a:round/>
            <a:headEnd/>
            <a:tailEnd type="triangle" w="med" len="med"/>
          </a:ln>
        </p:spPr>
      </p:cxnSp>
      <p:cxnSp>
        <p:nvCxnSpPr>
          <p:cNvPr id="36888" name="AutoShape 35"/>
          <p:cNvCxnSpPr>
            <a:cxnSpLocks noChangeShapeType="1"/>
          </p:cNvCxnSpPr>
          <p:nvPr/>
        </p:nvCxnSpPr>
        <p:spPr bwMode="auto">
          <a:xfrm>
            <a:off x="1785938" y="3000375"/>
            <a:ext cx="2933700" cy="2236788"/>
          </a:xfrm>
          <a:prstGeom prst="straightConnector1">
            <a:avLst/>
          </a:prstGeom>
          <a:noFill/>
          <a:ln w="9525">
            <a:solidFill>
              <a:srgbClr val="000000"/>
            </a:solidFill>
            <a:round/>
            <a:headEnd/>
            <a:tailEnd type="triangle" w="med" len="med"/>
          </a:ln>
        </p:spPr>
      </p:cxnSp>
      <p:cxnSp>
        <p:nvCxnSpPr>
          <p:cNvPr id="36889" name="AutoShape 34"/>
          <p:cNvCxnSpPr>
            <a:cxnSpLocks noChangeShapeType="1"/>
          </p:cNvCxnSpPr>
          <p:nvPr/>
        </p:nvCxnSpPr>
        <p:spPr bwMode="auto">
          <a:xfrm>
            <a:off x="1714500" y="3071813"/>
            <a:ext cx="3141663" cy="2863850"/>
          </a:xfrm>
          <a:prstGeom prst="straightConnector1">
            <a:avLst/>
          </a:prstGeom>
          <a:noFill/>
          <a:ln w="9525">
            <a:solidFill>
              <a:srgbClr val="000000"/>
            </a:solidFill>
            <a:round/>
            <a:headEnd/>
            <a:tailEnd type="triangle" w="med" len="med"/>
          </a:ln>
        </p:spPr>
      </p:cxnSp>
      <p:sp>
        <p:nvSpPr>
          <p:cNvPr id="36890" name="Rectangle 59"/>
          <p:cNvSpPr>
            <a:spLocks noChangeArrowheads="1"/>
          </p:cNvSpPr>
          <p:nvPr/>
        </p:nvSpPr>
        <p:spPr bwMode="auto">
          <a:xfrm>
            <a:off x="0" y="0"/>
            <a:ext cx="4214813" cy="404813"/>
          </a:xfrm>
          <a:prstGeom prst="rect">
            <a:avLst/>
          </a:prstGeom>
          <a:noFill/>
          <a:ln w="9525">
            <a:noFill/>
            <a:miter lim="800000"/>
            <a:headEnd/>
            <a:tailEnd/>
          </a:ln>
        </p:spPr>
        <p:txBody>
          <a:bodyPr lIns="0" tIns="126960" rIns="0" bIns="0" anchor="ctr">
            <a:spAutoFit/>
          </a:bodyPr>
          <a:lstStyle/>
          <a:p>
            <a:pPr eaLnBrk="0" hangingPunct="0"/>
            <a:endParaRPr lang="en-US"/>
          </a:p>
        </p:txBody>
      </p:sp>
      <p:sp>
        <p:nvSpPr>
          <p:cNvPr id="36891" name="Rectangle 61"/>
          <p:cNvSpPr>
            <a:spLocks noChangeArrowheads="1"/>
          </p:cNvSpPr>
          <p:nvPr/>
        </p:nvSpPr>
        <p:spPr bwMode="auto">
          <a:xfrm>
            <a:off x="0" y="0"/>
            <a:ext cx="3429000" cy="892175"/>
          </a:xfrm>
          <a:prstGeom prst="rect">
            <a:avLst/>
          </a:prstGeom>
          <a:noFill/>
          <a:ln w="9525">
            <a:noFill/>
            <a:miter lim="800000"/>
            <a:headEnd/>
            <a:tailEnd/>
          </a:ln>
        </p:spPr>
        <p:txBody>
          <a:bodyPr anchor="ctr">
            <a:spAutoFit/>
          </a:bodyPr>
          <a:lstStyle/>
          <a:p>
            <a:pPr eaLnBrk="0" hangingPunct="0"/>
            <a:endParaRPr lang="en-US" sz="1600" b="1">
              <a:solidFill>
                <a:srgbClr val="000000"/>
              </a:solidFill>
              <a:latin typeface="Cambria" pitchFamily="18" charset="0"/>
              <a:cs typeface="Times New Roman" pitchFamily="18" charset="0"/>
            </a:endParaRPr>
          </a:p>
          <a:p>
            <a:pPr eaLnBrk="0" hangingPunct="0"/>
            <a:r>
              <a:rPr lang="en-US" b="1">
                <a:solidFill>
                  <a:srgbClr val="000000"/>
                </a:solidFill>
                <a:latin typeface="Cambria" pitchFamily="18" charset="0"/>
                <a:cs typeface="Times New Roman" pitchFamily="18" charset="0"/>
              </a:rPr>
              <a:t>Use Case Diagram - Admin</a:t>
            </a:r>
            <a:endParaRPr lang="en-US" b="1">
              <a:solidFill>
                <a:srgbClr val="4F81BD"/>
              </a:solidFill>
              <a:latin typeface="Cambria" pitchFamily="18" charset="0"/>
              <a:cs typeface="Times New Roman" pitchFamily="18" charset="0"/>
            </a:endParaRPr>
          </a:p>
          <a:p>
            <a:pPr eaLnBrk="0" hangingPunct="0"/>
            <a:endParaRPr lang="en-US"/>
          </a:p>
        </p:txBody>
      </p:sp>
      <p:sp>
        <p:nvSpPr>
          <p:cNvPr id="36892" name="Rectangle 72"/>
          <p:cNvSpPr>
            <a:spLocks noChangeArrowheads="1"/>
          </p:cNvSpPr>
          <p:nvPr/>
        </p:nvSpPr>
        <p:spPr bwMode="auto">
          <a:xfrm>
            <a:off x="0" y="0"/>
            <a:ext cx="2714625" cy="404813"/>
          </a:xfrm>
          <a:prstGeom prst="rect">
            <a:avLst/>
          </a:prstGeom>
          <a:noFill/>
          <a:ln w="9525">
            <a:noFill/>
            <a:miter lim="800000"/>
            <a:headEnd/>
            <a:tailEnd/>
          </a:ln>
        </p:spPr>
        <p:txBody>
          <a:bodyPr lIns="0" tIns="126960" rIns="0" bIns="0" anchor="ctr">
            <a:spAutoFit/>
          </a:bodyPr>
          <a:lstStyle/>
          <a:p>
            <a:pPr eaLnBrk="0" hangingPunct="0"/>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IN" dirty="0"/>
              <a:t> </a:t>
            </a:r>
            <a:r>
              <a:rPr lang="en-US" b="1" dirty="0"/>
              <a:t>Sequence Diagram:</a:t>
            </a:r>
            <a:r>
              <a:rPr lang="en-IN" dirty="0"/>
              <a:t/>
            </a:r>
            <a:br>
              <a:rPr lang="en-IN" dirty="0"/>
            </a:br>
            <a:endParaRPr lang="en-IN" dirty="0"/>
          </a:p>
        </p:txBody>
      </p:sp>
      <p:sp>
        <p:nvSpPr>
          <p:cNvPr id="23555" name="Content Placeholder 2"/>
          <p:cNvSpPr>
            <a:spLocks noGrp="1"/>
          </p:cNvSpPr>
          <p:nvPr>
            <p:ph idx="1"/>
          </p:nvPr>
        </p:nvSpPr>
        <p:spPr/>
        <p:txBody>
          <a:bodyPr/>
          <a:lstStyle/>
          <a:p>
            <a:pPr eaLnBrk="1" hangingPunct="1">
              <a:buFont typeface="Wingdings 2" pitchFamily="18" charset="2"/>
              <a:buNone/>
            </a:pPr>
            <a:r>
              <a:rPr lang="en-US"/>
              <a:t> The purpose of sequence diagram is to show the flow of functionality through a use case. In other words, we call it a mapping process in terms of data transfers from the actor through the corresponding objects.</a:t>
            </a: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555">
                                            <p:txEl>
                                              <p:pRg st="0" end="0"/>
                                            </p:txEl>
                                          </p:spTgt>
                                        </p:tgtEl>
                                        <p:attrNameLst>
                                          <p:attrName>style.visibility</p:attrName>
                                        </p:attrNameLst>
                                      </p:cBhvr>
                                      <p:to>
                                        <p:strVal val="visible"/>
                                      </p:to>
                                    </p:set>
                                    <p:animEffect transition="in" filter="blinds(horizontal)">
                                      <p:cBhvr>
                                        <p:cTn id="12" dur="500"/>
                                        <p:tgtEl>
                                          <p:spTgt spid="23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5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9939" name="Rectangle 33"/>
          <p:cNvSpPr>
            <a:spLocks noChangeArrowheads="1"/>
          </p:cNvSpPr>
          <p:nvPr/>
        </p:nvSpPr>
        <p:spPr bwMode="auto">
          <a:xfrm>
            <a:off x="2214563" y="214313"/>
            <a:ext cx="4421187" cy="369887"/>
          </a:xfrm>
          <a:prstGeom prst="rect">
            <a:avLst/>
          </a:prstGeom>
          <a:noFill/>
          <a:ln w="9525">
            <a:noFill/>
            <a:miter lim="800000"/>
            <a:headEnd/>
            <a:tailEnd/>
          </a:ln>
        </p:spPr>
        <p:txBody>
          <a:bodyPr wrap="none">
            <a:spAutoFit/>
          </a:bodyPr>
          <a:lstStyle/>
          <a:p>
            <a:r>
              <a:rPr lang="en-US" b="1" u="sng"/>
              <a:t>Sequence Diagram For Administrator:-</a:t>
            </a:r>
            <a:endParaRPr lang="en-US"/>
          </a:p>
        </p:txBody>
      </p:sp>
      <p:pic>
        <p:nvPicPr>
          <p:cNvPr id="39940" name="Picture 35" descr="C:\Users\win 8.1\Desktop\E-R-diagram.jpg"/>
          <p:cNvPicPr>
            <a:picLocks noChangeAspect="1" noChangeArrowheads="1"/>
          </p:cNvPicPr>
          <p:nvPr/>
        </p:nvPicPr>
        <p:blipFill>
          <a:blip r:embed="rId2" cstate="print"/>
          <a:srcRect/>
          <a:stretch>
            <a:fillRect/>
          </a:stretch>
        </p:blipFill>
        <p:spPr bwMode="auto">
          <a:xfrm>
            <a:off x="428625" y="1071563"/>
            <a:ext cx="8215313" cy="535781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85720" y="0"/>
            <a:ext cx="8301037" cy="1214459"/>
          </a:xfrm>
        </p:spPr>
        <p:txBody>
          <a:bodyPr/>
          <a:lstStyle/>
          <a:p>
            <a:r>
              <a:rPr lang="en-US" b="1" dirty="0"/>
              <a:t/>
            </a:r>
            <a:br>
              <a:rPr lang="en-US" b="1" dirty="0"/>
            </a:br>
            <a:r>
              <a:rPr lang="en-US" sz="5400" b="1" dirty="0" smtClean="0">
                <a:solidFill>
                  <a:schemeClr val="accent1"/>
                </a:solidFill>
                <a:cs typeface="Arial" panose="020B0604020202020204" pitchFamily="34" charset="0"/>
              </a:rPr>
              <a:t> </a:t>
            </a:r>
            <a:r>
              <a:rPr lang="en-US" sz="4400" b="1" dirty="0" smtClean="0">
                <a:solidFill>
                  <a:schemeClr val="accent1"/>
                </a:solidFill>
                <a:cs typeface="Arial" panose="020B0604020202020204" pitchFamily="34" charset="0"/>
              </a:rPr>
              <a:t>System Architecture/ Ideation Map </a:t>
            </a:r>
            <a:endParaRPr lang="en-US" b="1" dirty="0"/>
          </a:p>
        </p:txBody>
      </p:sp>
      <p:pic>
        <p:nvPicPr>
          <p:cNvPr id="40963" name="Picture 5" descr="F:\reports2\Rems PHP\dfd 1.png"/>
          <p:cNvPicPr>
            <a:picLocks noChangeAspect="1" noChangeArrowheads="1"/>
          </p:cNvPicPr>
          <p:nvPr/>
        </p:nvPicPr>
        <p:blipFill>
          <a:blip r:embed="rId2" cstate="print"/>
          <a:srcRect/>
          <a:stretch>
            <a:fillRect/>
          </a:stretch>
        </p:blipFill>
        <p:spPr bwMode="auto">
          <a:xfrm>
            <a:off x="285750" y="1285860"/>
            <a:ext cx="8572500" cy="528639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57188" y="571500"/>
            <a:ext cx="8301037" cy="1071563"/>
          </a:xfrm>
        </p:spPr>
        <p:txBody>
          <a:bodyPr/>
          <a:lstStyle/>
          <a:p>
            <a:r>
              <a:rPr lang="en-US" b="1"/>
              <a:t>Data Flow Diagram(DFD)</a:t>
            </a:r>
            <a:br>
              <a:rPr lang="en-US" b="1"/>
            </a:br>
            <a:endParaRPr lang="en-US" b="1"/>
          </a:p>
        </p:txBody>
      </p:sp>
      <p:pic>
        <p:nvPicPr>
          <p:cNvPr id="41987" name="Picture 4" descr="F:\reports2\Rems PHP\dfd 2.png"/>
          <p:cNvPicPr>
            <a:picLocks noChangeAspect="1" noChangeArrowheads="1"/>
          </p:cNvPicPr>
          <p:nvPr/>
        </p:nvPicPr>
        <p:blipFill>
          <a:blip r:embed="rId2" cstate="print"/>
          <a:srcRect/>
          <a:stretch>
            <a:fillRect/>
          </a:stretch>
        </p:blipFill>
        <p:spPr bwMode="auto">
          <a:xfrm>
            <a:off x="357188" y="1000125"/>
            <a:ext cx="8429625" cy="56483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214438"/>
          </a:xfrm>
        </p:spPr>
        <p:txBody>
          <a:bodyPr/>
          <a:lstStyle/>
          <a:p>
            <a:r>
              <a:rPr lang="en-US" b="1"/>
              <a:t>ABSTRACT</a:t>
            </a:r>
            <a:r>
              <a:rPr lang="en-US"/>
              <a:t> </a:t>
            </a:r>
          </a:p>
        </p:txBody>
      </p:sp>
      <p:sp>
        <p:nvSpPr>
          <p:cNvPr id="8195" name="Content Placeholder 2"/>
          <p:cNvSpPr>
            <a:spLocks noGrp="1"/>
          </p:cNvSpPr>
          <p:nvPr>
            <p:ph idx="1"/>
          </p:nvPr>
        </p:nvSpPr>
        <p:spPr>
          <a:xfrm>
            <a:off x="457200" y="1428750"/>
            <a:ext cx="8229600" cy="4895850"/>
          </a:xfrm>
        </p:spPr>
        <p:txBody>
          <a:bodyPr/>
          <a:lstStyle/>
          <a:p>
            <a:r>
              <a:rPr lang="en-GB" dirty="0"/>
              <a:t>Real Estate Management System – is an Estate Agent and Property Management System</a:t>
            </a:r>
            <a:r>
              <a:rPr lang="en-US" dirty="0"/>
              <a:t> is a user friendly contact and property manager for real estate professionals. Save time and sell more by empowering to easily keep track of leads, manage listings, and market to new prospects.</a:t>
            </a:r>
          </a:p>
          <a:p>
            <a:r>
              <a:rPr lang="en-GB" dirty="0"/>
              <a:t>Real Estate Management System</a:t>
            </a:r>
            <a:r>
              <a:rPr lang="en-US" dirty="0"/>
              <a:t> is complete end to end solution to cover all aspects of Estate Agent day to day activity and Property buying selling procedure for small and large organization. </a:t>
            </a:r>
          </a:p>
          <a:p>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428625"/>
            <a:ext cx="8229600" cy="285750"/>
          </a:xfrm>
        </p:spPr>
        <p:txBody>
          <a:bodyPr/>
          <a:lstStyle/>
          <a:p>
            <a:r>
              <a:rPr lang="en-US" b="1"/>
              <a:t>Class Diagram</a:t>
            </a:r>
          </a:p>
        </p:txBody>
      </p:sp>
      <p:pic>
        <p:nvPicPr>
          <p:cNvPr id="43011" name="Picture 4" descr="C:\Users\win 8.1\Desktop\air-india-reu.jpg"/>
          <p:cNvPicPr>
            <a:picLocks noChangeAspect="1" noChangeArrowheads="1"/>
          </p:cNvPicPr>
          <p:nvPr/>
        </p:nvPicPr>
        <p:blipFill>
          <a:blip r:embed="rId2" cstate="print"/>
          <a:srcRect/>
          <a:stretch>
            <a:fillRect/>
          </a:stretch>
        </p:blipFill>
        <p:spPr bwMode="auto">
          <a:xfrm>
            <a:off x="357188" y="785813"/>
            <a:ext cx="8429625" cy="58578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88"/>
            <a:ext cx="8229600" cy="1714500"/>
          </a:xfrm>
        </p:spPr>
        <p:txBody>
          <a:bodyPr>
            <a:normAutofit fontScale="90000"/>
          </a:bodyPr>
          <a:lstStyle/>
          <a:p>
            <a:pPr eaLnBrk="1" fontAlgn="auto" hangingPunct="1">
              <a:spcAft>
                <a:spcPts val="0"/>
              </a:spcAft>
              <a:defRPr/>
            </a:pPr>
            <a:r>
              <a:rPr lang="en-US" b="1" u="sng" dirty="0"/>
              <a:t/>
            </a:r>
            <a:br>
              <a:rPr lang="en-US" b="1" u="sng" dirty="0"/>
            </a:br>
            <a:r>
              <a:rPr lang="en-US" b="1" u="sng" dirty="0"/>
              <a:t/>
            </a:r>
            <a:br>
              <a:rPr lang="en-US" b="1" u="sng" dirty="0"/>
            </a:br>
            <a:r>
              <a:rPr lang="en-US" b="1" u="sng" dirty="0"/>
              <a:t>SCREEN SHOTS – Home Page</a:t>
            </a:r>
            <a:br>
              <a:rPr lang="en-US" b="1" u="sng" dirty="0"/>
            </a:br>
            <a:r>
              <a:rPr lang="en-IN" dirty="0"/>
              <a:t/>
            </a:r>
            <a:br>
              <a:rPr lang="en-IN" dirty="0"/>
            </a:br>
            <a:endParaRPr lang="en-IN" dirty="0"/>
          </a:p>
        </p:txBody>
      </p:sp>
      <p:pic>
        <p:nvPicPr>
          <p:cNvPr id="44035" name="Picture 3" descr="C:\Users\pande\Downloads\FireShot\FireShot Capture 103 - Real Estate Management System--Home Page - localhost.png"/>
          <p:cNvPicPr>
            <a:picLocks noChangeAspect="1" noChangeArrowheads="1"/>
          </p:cNvPicPr>
          <p:nvPr/>
        </p:nvPicPr>
        <p:blipFill>
          <a:blip r:embed="rId2" cstate="print"/>
          <a:srcRect/>
          <a:stretch>
            <a:fillRect/>
          </a:stretch>
        </p:blipFill>
        <p:spPr bwMode="auto">
          <a:xfrm>
            <a:off x="357188" y="857250"/>
            <a:ext cx="8429625" cy="58531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500062"/>
          </a:xfrm>
        </p:spPr>
        <p:txBody>
          <a:bodyPr>
            <a:normAutofit fontScale="90000"/>
          </a:bodyPr>
          <a:lstStyle/>
          <a:p>
            <a:pPr eaLnBrk="1" fontAlgn="auto" hangingPunct="1">
              <a:spcAft>
                <a:spcPts val="0"/>
              </a:spcAft>
              <a:defRPr/>
            </a:pPr>
            <a:r>
              <a:rPr lang="en-US" dirty="0"/>
              <a:t/>
            </a:r>
            <a:br>
              <a:rPr lang="en-US" dirty="0"/>
            </a:br>
            <a:r>
              <a:rPr lang="en-IN" dirty="0"/>
              <a:t/>
            </a:r>
            <a:br>
              <a:rPr lang="en-IN" dirty="0"/>
            </a:br>
            <a:r>
              <a:rPr lang="en-IN" dirty="0"/>
              <a:t/>
            </a:r>
            <a:br>
              <a:rPr lang="en-IN" dirty="0"/>
            </a:br>
            <a:r>
              <a:rPr lang="en-IN" dirty="0"/>
              <a:t/>
            </a:r>
            <a:br>
              <a:rPr lang="en-IN" dirty="0"/>
            </a:br>
            <a:r>
              <a:rPr lang="en-IN" dirty="0"/>
              <a:t/>
            </a:r>
            <a:br>
              <a:rPr lang="en-IN" dirty="0"/>
            </a:br>
            <a:r>
              <a:rPr lang="en-IN" dirty="0"/>
              <a:t/>
            </a:r>
            <a:br>
              <a:rPr lang="en-IN" dirty="0"/>
            </a:br>
            <a:r>
              <a:rPr lang="en-IN" b="1" dirty="0"/>
              <a:t>About Us Page </a:t>
            </a:r>
          </a:p>
        </p:txBody>
      </p:sp>
      <p:pic>
        <p:nvPicPr>
          <p:cNvPr id="45059" name="Picture 3" descr="C:\Users\pande\Downloads\FireShot\FireShot Capture 104 - Real Estate Management System-- About Us - localhost.png"/>
          <p:cNvPicPr>
            <a:picLocks noChangeAspect="1" noChangeArrowheads="1"/>
          </p:cNvPicPr>
          <p:nvPr/>
        </p:nvPicPr>
        <p:blipFill>
          <a:blip r:embed="rId2" cstate="print"/>
          <a:srcRect/>
          <a:stretch>
            <a:fillRect/>
          </a:stretch>
        </p:blipFill>
        <p:spPr bwMode="auto">
          <a:xfrm>
            <a:off x="357188" y="857250"/>
            <a:ext cx="8501062" cy="5857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85750"/>
            <a:ext cx="8372475" cy="500063"/>
          </a:xfrm>
        </p:spPr>
        <p:txBody>
          <a:bodyPr>
            <a:normAutofit fontScale="90000"/>
          </a:bodyPr>
          <a:lstStyle/>
          <a:p>
            <a:pPr eaLnBrk="1" fontAlgn="auto" hangingPunct="1">
              <a:spcAft>
                <a:spcPts val="0"/>
              </a:spcAft>
              <a:defRPr/>
            </a:pPr>
            <a:r>
              <a:rPr lang="en-IN" dirty="0"/>
              <a:t/>
            </a:r>
            <a:br>
              <a:rPr lang="en-IN" dirty="0"/>
            </a:br>
            <a:r>
              <a:rPr lang="en-IN" b="1" dirty="0"/>
              <a:t>CONTACT US PAGE</a:t>
            </a:r>
          </a:p>
        </p:txBody>
      </p:sp>
      <p:pic>
        <p:nvPicPr>
          <p:cNvPr id="46083" name="Picture 3" descr="C:\Users\pande\Downloads\FireShot\FireShot Capture 105 - Real Estate Management System--Contact Us - localhost.png"/>
          <p:cNvPicPr>
            <a:picLocks noChangeAspect="1" noChangeArrowheads="1"/>
          </p:cNvPicPr>
          <p:nvPr/>
        </p:nvPicPr>
        <p:blipFill>
          <a:blip r:embed="rId2" cstate="print"/>
          <a:srcRect/>
          <a:stretch>
            <a:fillRect/>
          </a:stretch>
        </p:blipFill>
        <p:spPr bwMode="auto">
          <a:xfrm>
            <a:off x="285750" y="857250"/>
            <a:ext cx="8572500" cy="5786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04850"/>
            <a:ext cx="8401050" cy="723900"/>
          </a:xfrm>
        </p:spPr>
        <p:txBody>
          <a:bodyPr>
            <a:normAutofit fontScale="90000"/>
          </a:bodyPr>
          <a:lstStyle/>
          <a:p>
            <a:pPr eaLnBrk="1" fontAlgn="auto" hangingPunct="1">
              <a:spcAft>
                <a:spcPts val="0"/>
              </a:spcAft>
              <a:defRPr/>
            </a:pPr>
            <a:r>
              <a:rPr lang="en-US" b="1" dirty="0"/>
              <a:t>PROPERTY PAGE</a:t>
            </a:r>
            <a:r>
              <a:rPr lang="en-IN" dirty="0"/>
              <a:t/>
            </a:r>
            <a:br>
              <a:rPr lang="en-IN" dirty="0"/>
            </a:br>
            <a:endParaRPr lang="en-IN" dirty="0"/>
          </a:p>
        </p:txBody>
      </p:sp>
      <p:pic>
        <p:nvPicPr>
          <p:cNvPr id="47107" name="Picture 3" descr="C:\Users\pande\Downloads\FireShot\FireShot Capture 106 - Real Estate Management System - Properties Grid - localhost.png"/>
          <p:cNvPicPr>
            <a:picLocks noChangeAspect="1" noChangeArrowheads="1"/>
          </p:cNvPicPr>
          <p:nvPr/>
        </p:nvPicPr>
        <p:blipFill>
          <a:blip r:embed="rId2" cstate="print"/>
          <a:srcRect/>
          <a:stretch>
            <a:fillRect/>
          </a:stretch>
        </p:blipFill>
        <p:spPr bwMode="auto">
          <a:xfrm>
            <a:off x="357188" y="822325"/>
            <a:ext cx="8572500" cy="5749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14313"/>
            <a:ext cx="8329612" cy="1214437"/>
          </a:xfrm>
        </p:spPr>
        <p:txBody>
          <a:bodyPr>
            <a:normAutofit fontScale="90000"/>
          </a:bodyPr>
          <a:lstStyle/>
          <a:p>
            <a:pPr eaLnBrk="1" fontAlgn="auto" hangingPunct="1">
              <a:spcAft>
                <a:spcPts val="0"/>
              </a:spcAft>
              <a:defRPr/>
            </a:pPr>
            <a:r>
              <a:rPr lang="en-US" b="1" dirty="0"/>
              <a:t>PROPERTY DETAIL PAGE</a:t>
            </a:r>
            <a:r>
              <a:rPr lang="en-IN" dirty="0"/>
              <a:t/>
            </a:r>
            <a:br>
              <a:rPr lang="en-IN" dirty="0"/>
            </a:br>
            <a:endParaRPr lang="en-IN" dirty="0"/>
          </a:p>
        </p:txBody>
      </p:sp>
      <p:pic>
        <p:nvPicPr>
          <p:cNvPr id="48131" name="Picture 3" descr="C:\Users\pande\Downloads\FireShot\FireShot Capture 107 - Real Estate Management System -- Single Property Detail - localhost.png"/>
          <p:cNvPicPr>
            <a:picLocks noChangeAspect="1" noChangeArrowheads="1"/>
          </p:cNvPicPr>
          <p:nvPr/>
        </p:nvPicPr>
        <p:blipFill>
          <a:blip r:embed="rId2" cstate="print"/>
          <a:srcRect/>
          <a:stretch>
            <a:fillRect/>
          </a:stretch>
        </p:blipFill>
        <p:spPr bwMode="auto">
          <a:xfrm>
            <a:off x="285750" y="714375"/>
            <a:ext cx="8643938" cy="5929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1143000"/>
          </a:xfrm>
        </p:spPr>
        <p:txBody>
          <a:bodyPr>
            <a:normAutofit fontScale="90000"/>
          </a:bodyPr>
          <a:lstStyle/>
          <a:p>
            <a:pPr eaLnBrk="1" fontAlgn="auto" hangingPunct="1">
              <a:spcAft>
                <a:spcPts val="0"/>
              </a:spcAft>
              <a:defRPr/>
            </a:pPr>
            <a:r>
              <a:rPr lang="en-US" b="1" dirty="0"/>
              <a:t>MORTGAGE CALCULATION PAGE</a:t>
            </a:r>
            <a:r>
              <a:rPr lang="en-IN" dirty="0"/>
              <a:t/>
            </a:r>
            <a:br>
              <a:rPr lang="en-IN" dirty="0"/>
            </a:br>
            <a:endParaRPr lang="en-IN" dirty="0"/>
          </a:p>
        </p:txBody>
      </p:sp>
      <p:pic>
        <p:nvPicPr>
          <p:cNvPr id="49155" name="Picture 4" descr="C:\Users\win 8.1\Desktop\air-india-reu.jpg"/>
          <p:cNvPicPr>
            <a:picLocks noChangeAspect="1" noChangeArrowheads="1"/>
          </p:cNvPicPr>
          <p:nvPr/>
        </p:nvPicPr>
        <p:blipFill>
          <a:blip r:embed="rId2" cstate="print"/>
          <a:srcRect/>
          <a:stretch>
            <a:fillRect/>
          </a:stretch>
        </p:blipFill>
        <p:spPr bwMode="auto">
          <a:xfrm>
            <a:off x="319088" y="1071563"/>
            <a:ext cx="8505825" cy="457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704850"/>
            <a:ext cx="8329612" cy="795338"/>
          </a:xfrm>
        </p:spPr>
        <p:txBody>
          <a:bodyPr>
            <a:normAutofit fontScale="90000"/>
          </a:bodyPr>
          <a:lstStyle/>
          <a:p>
            <a:pPr eaLnBrk="1" fontAlgn="auto" hangingPunct="1">
              <a:spcAft>
                <a:spcPts val="0"/>
              </a:spcAft>
              <a:defRPr/>
            </a:pPr>
            <a:r>
              <a:rPr lang="en-US" b="1" dirty="0"/>
              <a:t>USER REGISTRATION PAGE</a:t>
            </a:r>
            <a:r>
              <a:rPr lang="en-IN" dirty="0"/>
              <a:t/>
            </a:r>
            <a:br>
              <a:rPr lang="en-IN" dirty="0"/>
            </a:br>
            <a:endParaRPr lang="en-IN" dirty="0"/>
          </a:p>
        </p:txBody>
      </p:sp>
      <p:pic>
        <p:nvPicPr>
          <p:cNvPr id="50179" name="Picture 3"/>
          <p:cNvPicPr>
            <a:picLocks noChangeAspect="1" noChangeArrowheads="1"/>
          </p:cNvPicPr>
          <p:nvPr/>
        </p:nvPicPr>
        <p:blipFill>
          <a:blip r:embed="rId2" cstate="print"/>
          <a:srcRect l="1793" t="11391" b="19362"/>
          <a:stretch>
            <a:fillRect/>
          </a:stretch>
        </p:blipFill>
        <p:spPr bwMode="auto">
          <a:xfrm>
            <a:off x="428625" y="1000125"/>
            <a:ext cx="8429625"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928688"/>
          </a:xfrm>
        </p:spPr>
        <p:txBody>
          <a:bodyPr/>
          <a:lstStyle/>
          <a:p>
            <a:pPr eaLnBrk="1" hangingPunct="1"/>
            <a:r>
              <a:rPr lang="en-US" b="1"/>
              <a:t>User Login Page</a:t>
            </a:r>
            <a:endParaRPr lang="en-IN"/>
          </a:p>
        </p:txBody>
      </p:sp>
      <p:pic>
        <p:nvPicPr>
          <p:cNvPr id="51203" name="Picture 3"/>
          <p:cNvPicPr>
            <a:picLocks noChangeAspect="1" noChangeArrowheads="1"/>
          </p:cNvPicPr>
          <p:nvPr/>
        </p:nvPicPr>
        <p:blipFill>
          <a:blip r:embed="rId2" cstate="print"/>
          <a:srcRect l="833" t="11162" b="19362"/>
          <a:stretch>
            <a:fillRect/>
          </a:stretch>
        </p:blipFill>
        <p:spPr bwMode="auto">
          <a:xfrm>
            <a:off x="285750" y="1071563"/>
            <a:ext cx="8572500"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214313"/>
            <a:ext cx="8329612" cy="642937"/>
          </a:xfrm>
        </p:spPr>
        <p:txBody>
          <a:bodyPr>
            <a:normAutofit fontScale="90000"/>
          </a:bodyPr>
          <a:lstStyle/>
          <a:p>
            <a:pPr eaLnBrk="1" fontAlgn="auto" hangingPunct="1">
              <a:spcAft>
                <a:spcPts val="0"/>
              </a:spcAft>
              <a:defRPr/>
            </a:pPr>
            <a:r>
              <a:rPr lang="en-US" b="1" dirty="0"/>
              <a:t>User Profile Page</a:t>
            </a:r>
            <a:endParaRPr lang="en-IN" b="1" dirty="0"/>
          </a:p>
        </p:txBody>
      </p:sp>
      <p:pic>
        <p:nvPicPr>
          <p:cNvPr id="52227" name="Picture 3" descr="C:\Users\pande\Downloads\FireShot\FireShot Capture 110 - Real Estate Management System-- User Profile - localhost.png"/>
          <p:cNvPicPr>
            <a:picLocks noChangeAspect="1" noChangeArrowheads="1"/>
          </p:cNvPicPr>
          <p:nvPr/>
        </p:nvPicPr>
        <p:blipFill>
          <a:blip r:embed="rId2" cstate="print"/>
          <a:srcRect/>
          <a:stretch>
            <a:fillRect/>
          </a:stretch>
        </p:blipFill>
        <p:spPr bwMode="auto">
          <a:xfrm>
            <a:off x="214313" y="928688"/>
            <a:ext cx="8715375"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14313"/>
            <a:ext cx="8229600" cy="857250"/>
          </a:xfrm>
        </p:spPr>
        <p:txBody>
          <a:bodyPr/>
          <a:lstStyle/>
          <a:p>
            <a:r>
              <a:rPr lang="en-US" b="1"/>
              <a:t>Purpose - </a:t>
            </a:r>
            <a:endParaRPr lang="en-US"/>
          </a:p>
        </p:txBody>
      </p:sp>
      <p:sp>
        <p:nvSpPr>
          <p:cNvPr id="10243" name="Content Placeholder 2"/>
          <p:cNvSpPr>
            <a:spLocks noGrp="1"/>
          </p:cNvSpPr>
          <p:nvPr>
            <p:ph idx="1"/>
          </p:nvPr>
        </p:nvSpPr>
        <p:spPr>
          <a:xfrm>
            <a:off x="457200" y="1428750"/>
            <a:ext cx="8229600" cy="4895850"/>
          </a:xfrm>
        </p:spPr>
        <p:txBody>
          <a:bodyPr/>
          <a:lstStyle/>
          <a:p>
            <a:r>
              <a:rPr lang="en-US" dirty="0"/>
              <a:t>This website is an Online real estate business website through which a user can access its information and manage all the adding, updating, deleting the assets and some of its tasks.</a:t>
            </a:r>
          </a:p>
          <a:p>
            <a:pPr>
              <a:buFont typeface="Wingdings 2" pitchFamily="18" charset="2"/>
              <a:buNone/>
            </a:pPr>
            <a:endParaRPr lang="en-US" dirty="0"/>
          </a:p>
          <a:p>
            <a:r>
              <a:rPr lang="en-US" dirty="0"/>
              <a:t>The Admin user can change the update the information regarding property selling and buying and cancellation. The system is very useful for the companies who developed apartments, hotels, villa, residential properties and commercial properties. Companies or individual agents can also advertise their property.</a:t>
            </a:r>
          </a:p>
          <a:p>
            <a:pPr>
              <a:buFont typeface="Wingdings 2" pitchFamily="18" charset="2"/>
              <a:buNone/>
            </a:pPr>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88"/>
            <a:ext cx="8229600" cy="1143000"/>
          </a:xfrm>
        </p:spPr>
        <p:txBody>
          <a:bodyPr>
            <a:normAutofit fontScale="90000"/>
          </a:bodyPr>
          <a:lstStyle/>
          <a:p>
            <a:pPr eaLnBrk="1" fontAlgn="auto" hangingPunct="1">
              <a:spcAft>
                <a:spcPts val="0"/>
              </a:spcAft>
              <a:defRPr/>
            </a:pPr>
            <a:r>
              <a:rPr lang="en-US" b="1" dirty="0"/>
              <a:t>CHANGE PASSWORD PAGE</a:t>
            </a:r>
            <a:r>
              <a:rPr lang="en-IN" dirty="0"/>
              <a:t/>
            </a:r>
            <a:br>
              <a:rPr lang="en-IN" dirty="0"/>
            </a:br>
            <a:endParaRPr lang="en-IN" dirty="0"/>
          </a:p>
        </p:txBody>
      </p:sp>
      <p:pic>
        <p:nvPicPr>
          <p:cNvPr id="53251" name="Picture 3" descr="C:\Users\pande\Downloads\FireShot\FireShot Capture 111 - Real Estate Management System-- Change Password - localhost.png"/>
          <p:cNvPicPr>
            <a:picLocks noChangeAspect="1" noChangeArrowheads="1"/>
          </p:cNvPicPr>
          <p:nvPr/>
        </p:nvPicPr>
        <p:blipFill>
          <a:blip r:embed="rId2" cstate="print"/>
          <a:srcRect/>
          <a:stretch>
            <a:fillRect/>
          </a:stretch>
        </p:blipFill>
        <p:spPr bwMode="auto">
          <a:xfrm>
            <a:off x="428625" y="928688"/>
            <a:ext cx="8358188" cy="5572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57188" y="704850"/>
            <a:ext cx="8329612" cy="723900"/>
          </a:xfrm>
        </p:spPr>
        <p:txBody>
          <a:bodyPr>
            <a:normAutofit fontScale="90000"/>
          </a:bodyPr>
          <a:lstStyle/>
          <a:p>
            <a:pPr eaLnBrk="1" fontAlgn="auto" hangingPunct="1">
              <a:spcAft>
                <a:spcPts val="0"/>
              </a:spcAft>
              <a:defRPr/>
            </a:pPr>
            <a:r>
              <a:rPr lang="en-US" b="1" dirty="0"/>
              <a:t>ADD PROPERTY PAGE</a:t>
            </a:r>
            <a:r>
              <a:rPr lang="en-IN" dirty="0"/>
              <a:t/>
            </a:r>
            <a:br>
              <a:rPr lang="en-IN" dirty="0"/>
            </a:br>
            <a:endParaRPr lang="en-IN" dirty="0"/>
          </a:p>
        </p:txBody>
      </p:sp>
      <p:pic>
        <p:nvPicPr>
          <p:cNvPr id="54275" name="Picture 3" descr="C:\Users\pande\Downloads\FireShot\FireShot Capture 112 - Real Estate Managment System-- Add Property - localhost.png"/>
          <p:cNvPicPr>
            <a:picLocks noChangeAspect="1" noChangeArrowheads="1"/>
          </p:cNvPicPr>
          <p:nvPr/>
        </p:nvPicPr>
        <p:blipFill>
          <a:blip r:embed="rId2" cstate="print"/>
          <a:srcRect/>
          <a:stretch>
            <a:fillRect/>
          </a:stretch>
        </p:blipFill>
        <p:spPr bwMode="auto">
          <a:xfrm>
            <a:off x="428625" y="1000125"/>
            <a:ext cx="8358188"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313"/>
            <a:ext cx="8229600" cy="1285875"/>
          </a:xfrm>
        </p:spPr>
        <p:txBody>
          <a:bodyPr>
            <a:normAutofit fontScale="90000"/>
          </a:bodyPr>
          <a:lstStyle/>
          <a:p>
            <a:pPr eaLnBrk="1" fontAlgn="auto" hangingPunct="1">
              <a:spcAft>
                <a:spcPts val="0"/>
              </a:spcAft>
              <a:defRPr/>
            </a:pPr>
            <a:r>
              <a:rPr lang="en-US" b="1" dirty="0"/>
              <a:t>PROPERTY LISTED PAGE</a:t>
            </a:r>
            <a:r>
              <a:rPr lang="en-IN" dirty="0"/>
              <a:t/>
            </a:r>
            <a:br>
              <a:rPr lang="en-IN" dirty="0"/>
            </a:br>
            <a:endParaRPr lang="en-IN" dirty="0"/>
          </a:p>
        </p:txBody>
      </p:sp>
      <p:pic>
        <p:nvPicPr>
          <p:cNvPr id="55299" name="Picture 3" descr="C:\Users\pande\Downloads\FireShot\FireShot Capture 113 - Real Estate Management System-My Properties - localhost.png"/>
          <p:cNvPicPr>
            <a:picLocks noChangeAspect="1" noChangeArrowheads="1"/>
          </p:cNvPicPr>
          <p:nvPr/>
        </p:nvPicPr>
        <p:blipFill>
          <a:blip r:embed="rId2" cstate="print"/>
          <a:srcRect/>
          <a:stretch>
            <a:fillRect/>
          </a:stretch>
        </p:blipFill>
        <p:spPr bwMode="auto">
          <a:xfrm>
            <a:off x="285750" y="785813"/>
            <a:ext cx="8572500"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500188"/>
          </a:xfrm>
        </p:spPr>
        <p:txBody>
          <a:bodyPr>
            <a:normAutofit fontScale="90000"/>
          </a:bodyPr>
          <a:lstStyle/>
          <a:p>
            <a:pPr eaLnBrk="1" fontAlgn="auto" hangingPunct="1">
              <a:spcAft>
                <a:spcPts val="0"/>
              </a:spcAft>
              <a:defRPr/>
            </a:pPr>
            <a:r>
              <a:rPr lang="en-US" b="1" dirty="0"/>
              <a:t>MANAGE PROPERTY PAGE</a:t>
            </a:r>
            <a:r>
              <a:rPr lang="en-IN" dirty="0"/>
              <a:t/>
            </a:r>
            <a:br>
              <a:rPr lang="en-IN" dirty="0"/>
            </a:br>
            <a:endParaRPr lang="en-IN" dirty="0"/>
          </a:p>
        </p:txBody>
      </p:sp>
      <p:pic>
        <p:nvPicPr>
          <p:cNvPr id="56323" name="Picture 3" descr="C:\Users\pande\Downloads\FireShot\FireShot Capture 114 - Real Estate Managment System-- Manage Property - localhost.png"/>
          <p:cNvPicPr>
            <a:picLocks noChangeAspect="1" noChangeArrowheads="1"/>
          </p:cNvPicPr>
          <p:nvPr/>
        </p:nvPicPr>
        <p:blipFill>
          <a:blip r:embed="rId2" cstate="print"/>
          <a:srcRect/>
          <a:stretch>
            <a:fillRect/>
          </a:stretch>
        </p:blipFill>
        <p:spPr bwMode="auto">
          <a:xfrm>
            <a:off x="285750" y="785813"/>
            <a:ext cx="8572500" cy="5929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00188"/>
          </a:xfrm>
        </p:spPr>
        <p:txBody>
          <a:bodyPr>
            <a:normAutofit fontScale="90000"/>
          </a:bodyPr>
          <a:lstStyle/>
          <a:p>
            <a:pPr eaLnBrk="1" fontAlgn="auto" hangingPunct="1">
              <a:spcAft>
                <a:spcPts val="0"/>
              </a:spcAft>
              <a:defRPr/>
            </a:pPr>
            <a:r>
              <a:rPr lang="en-US" b="1" dirty="0"/>
              <a:t>VIEW RECEIVED ENQUIRIES PAGE</a:t>
            </a:r>
            <a:r>
              <a:rPr lang="en-IN" dirty="0"/>
              <a:t/>
            </a:r>
            <a:br>
              <a:rPr lang="en-IN" dirty="0"/>
            </a:br>
            <a:endParaRPr lang="en-IN" dirty="0"/>
          </a:p>
        </p:txBody>
      </p:sp>
      <p:pic>
        <p:nvPicPr>
          <p:cNvPr id="57347" name="Picture 3" descr="C:\Users\pande\Downloads\FireShot\FireShot Capture 115 - Real Estate Managment System-- Enquiry - localhost.png"/>
          <p:cNvPicPr>
            <a:picLocks noChangeAspect="1" noChangeArrowheads="1"/>
          </p:cNvPicPr>
          <p:nvPr/>
        </p:nvPicPr>
        <p:blipFill>
          <a:blip r:embed="rId2" cstate="print"/>
          <a:srcRect/>
          <a:stretch>
            <a:fillRect/>
          </a:stretch>
        </p:blipFill>
        <p:spPr bwMode="auto">
          <a:xfrm>
            <a:off x="285750" y="785813"/>
            <a:ext cx="8572500" cy="5929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500188"/>
          </a:xfrm>
        </p:spPr>
        <p:txBody>
          <a:bodyPr>
            <a:normAutofit fontScale="90000"/>
          </a:bodyPr>
          <a:lstStyle/>
          <a:p>
            <a:pPr eaLnBrk="1" fontAlgn="auto" hangingPunct="1">
              <a:spcAft>
                <a:spcPts val="0"/>
              </a:spcAft>
              <a:defRPr/>
            </a:pPr>
            <a:r>
              <a:rPr lang="en-US" b="1" dirty="0"/>
              <a:t>ENQUIRY DETAIL PAGE</a:t>
            </a:r>
            <a:r>
              <a:rPr lang="en-IN" dirty="0"/>
              <a:t/>
            </a:r>
            <a:br>
              <a:rPr lang="en-IN" dirty="0"/>
            </a:br>
            <a:endParaRPr lang="en-IN" dirty="0"/>
          </a:p>
        </p:txBody>
      </p:sp>
      <p:pic>
        <p:nvPicPr>
          <p:cNvPr id="58371" name="Picture 3" descr="C:\Users\pande\Downloads\FireShot\FireShot Capture 116 - Real Estate Managment System-- Enquiry - localhost.png"/>
          <p:cNvPicPr>
            <a:picLocks noChangeAspect="1" noChangeArrowheads="1"/>
          </p:cNvPicPr>
          <p:nvPr/>
        </p:nvPicPr>
        <p:blipFill>
          <a:blip r:embed="rId2" cstate="print"/>
          <a:srcRect/>
          <a:stretch>
            <a:fillRect/>
          </a:stretch>
        </p:blipFill>
        <p:spPr bwMode="auto">
          <a:xfrm>
            <a:off x="214313" y="857250"/>
            <a:ext cx="8715375"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lstStyle/>
          <a:p>
            <a:pPr eaLnBrk="1" hangingPunct="1"/>
            <a:r>
              <a:rPr lang="en-US" sz="4400" b="1"/>
              <a:t>VIEW ANSWERED ENQUIRY PAGE</a:t>
            </a:r>
            <a:r>
              <a:rPr lang="en-IN"/>
              <a:t/>
            </a:r>
            <a:br>
              <a:rPr lang="en-IN"/>
            </a:br>
            <a:endParaRPr lang="en-IN"/>
          </a:p>
        </p:txBody>
      </p:sp>
      <p:pic>
        <p:nvPicPr>
          <p:cNvPr id="59395" name="Picture 3" descr="C:\Users\pande\Downloads\FireShot\FireShot Capture 117 - Real Estate Managment System-- Enquiry - localhost.png"/>
          <p:cNvPicPr>
            <a:picLocks noChangeAspect="1" noChangeArrowheads="1"/>
          </p:cNvPicPr>
          <p:nvPr/>
        </p:nvPicPr>
        <p:blipFill>
          <a:blip r:embed="rId2" cstate="print"/>
          <a:srcRect/>
          <a:stretch>
            <a:fillRect/>
          </a:stretch>
        </p:blipFill>
        <p:spPr bwMode="auto">
          <a:xfrm>
            <a:off x="285750" y="785813"/>
            <a:ext cx="8572500"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500188"/>
          </a:xfrm>
        </p:spPr>
        <p:txBody>
          <a:bodyPr/>
          <a:lstStyle/>
          <a:p>
            <a:pPr eaLnBrk="1" hangingPunct="1"/>
            <a:r>
              <a:rPr lang="en-US" sz="4400" b="1"/>
              <a:t>FORGOT PASSWORD PAGE</a:t>
            </a:r>
            <a:r>
              <a:rPr lang="en-IN"/>
              <a:t/>
            </a:r>
            <a:br>
              <a:rPr lang="en-IN"/>
            </a:br>
            <a:endParaRPr lang="en-IN"/>
          </a:p>
        </p:txBody>
      </p:sp>
      <p:pic>
        <p:nvPicPr>
          <p:cNvPr id="60419" name="Picture 3" descr="C:\Users\pande\Downloads\FireShot\FireShot Capture 118 - Real Estate Managment System-- Forgot Password - localhost.png"/>
          <p:cNvPicPr>
            <a:picLocks noChangeAspect="1" noChangeArrowheads="1"/>
          </p:cNvPicPr>
          <p:nvPr/>
        </p:nvPicPr>
        <p:blipFill>
          <a:blip r:embed="rId2" cstate="print"/>
          <a:srcRect/>
          <a:stretch>
            <a:fillRect/>
          </a:stretch>
        </p:blipFill>
        <p:spPr bwMode="auto">
          <a:xfrm>
            <a:off x="285750" y="831850"/>
            <a:ext cx="8501063" cy="5740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643063"/>
          </a:xfrm>
        </p:spPr>
        <p:txBody>
          <a:bodyPr/>
          <a:lstStyle/>
          <a:p>
            <a:pPr eaLnBrk="1" hangingPunct="1"/>
            <a:r>
              <a:rPr lang="en-US" sz="4400" b="1"/>
              <a:t>ADMIN LOGIN PAGE</a:t>
            </a:r>
            <a:r>
              <a:rPr lang="en-IN"/>
              <a:t/>
            </a:r>
            <a:br>
              <a:rPr lang="en-IN"/>
            </a:br>
            <a:endParaRPr lang="en-IN"/>
          </a:p>
        </p:txBody>
      </p:sp>
      <p:pic>
        <p:nvPicPr>
          <p:cNvPr id="61443" name="Picture 4" descr="C:\Users\pande\Downloads\FireShot\FireShot Capture 120 - Real Estate Management System -- Login - localhost.png"/>
          <p:cNvPicPr>
            <a:picLocks noChangeAspect="1" noChangeArrowheads="1"/>
          </p:cNvPicPr>
          <p:nvPr/>
        </p:nvPicPr>
        <p:blipFill>
          <a:blip r:embed="rId2" cstate="print"/>
          <a:srcRect/>
          <a:stretch>
            <a:fillRect/>
          </a:stretch>
        </p:blipFill>
        <p:spPr bwMode="auto">
          <a:xfrm>
            <a:off x="428625" y="1143000"/>
            <a:ext cx="8358188" cy="5429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0"/>
            <a:ext cx="8472487" cy="1714500"/>
          </a:xfrm>
        </p:spPr>
        <p:txBody>
          <a:bodyPr/>
          <a:lstStyle/>
          <a:p>
            <a:pPr eaLnBrk="1" hangingPunct="1"/>
            <a:r>
              <a:rPr lang="en-US" sz="4400" b="1"/>
              <a:t>DASHBOARD PAGE</a:t>
            </a:r>
            <a:r>
              <a:rPr lang="en-IN"/>
              <a:t/>
            </a:r>
            <a:br>
              <a:rPr lang="en-IN"/>
            </a:br>
            <a:endParaRPr lang="en-IN"/>
          </a:p>
        </p:txBody>
      </p:sp>
      <p:pic>
        <p:nvPicPr>
          <p:cNvPr id="62467" name="Picture 3"/>
          <p:cNvPicPr>
            <a:picLocks noChangeAspect="1" noChangeArrowheads="1"/>
          </p:cNvPicPr>
          <p:nvPr/>
        </p:nvPicPr>
        <p:blipFill>
          <a:blip r:embed="rId2" cstate="print"/>
          <a:srcRect t="10706" b="5467"/>
          <a:stretch>
            <a:fillRect/>
          </a:stretch>
        </p:blipFill>
        <p:spPr bwMode="auto">
          <a:xfrm>
            <a:off x="285750" y="1071563"/>
            <a:ext cx="8501063" cy="55006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214313"/>
            <a:ext cx="8229600" cy="857250"/>
          </a:xfrm>
        </p:spPr>
        <p:txBody>
          <a:bodyPr/>
          <a:lstStyle/>
          <a:p>
            <a:r>
              <a:rPr lang="en-US" b="1"/>
              <a:t>Scope - </a:t>
            </a:r>
            <a:endParaRPr lang="en-US"/>
          </a:p>
        </p:txBody>
      </p:sp>
      <p:sp>
        <p:nvSpPr>
          <p:cNvPr id="11267" name="Content Placeholder 2"/>
          <p:cNvSpPr>
            <a:spLocks noGrp="1"/>
          </p:cNvSpPr>
          <p:nvPr>
            <p:ph idx="1"/>
          </p:nvPr>
        </p:nvSpPr>
        <p:spPr>
          <a:xfrm>
            <a:off x="457200" y="1214438"/>
            <a:ext cx="8229600" cy="5110162"/>
          </a:xfrm>
        </p:spPr>
        <p:txBody>
          <a:bodyPr/>
          <a:lstStyle/>
          <a:p>
            <a:r>
              <a:rPr lang="en-US" dirty="0"/>
              <a:t>The real of World Wide Web have spread across millions of household, so naturally, Internet has become by far the best platform for real estate marketing today</a:t>
            </a:r>
            <a:r>
              <a:rPr lang="en-US" dirty="0" smtClean="0"/>
              <a:t>.</a:t>
            </a:r>
            <a:r>
              <a:rPr lang="en-US" dirty="0"/>
              <a:t> </a:t>
            </a:r>
          </a:p>
          <a:p>
            <a:r>
              <a:rPr lang="en-US" dirty="0"/>
              <a:t>Now days when everything is online, how is it possible that real estate left web application behind. There are lots of real estate companies who advertise their property online so idea behind developing this application is that their property can also sell, or buy rental property using this. These applications are not widely popular but in future, they have large scope of growth.</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714500"/>
          </a:xfrm>
        </p:spPr>
        <p:txBody>
          <a:bodyPr/>
          <a:lstStyle/>
          <a:p>
            <a:pPr eaLnBrk="1" hangingPunct="1"/>
            <a:r>
              <a:rPr lang="en-US" sz="4400" b="1"/>
              <a:t>ADD PROPERTY PAGE</a:t>
            </a:r>
            <a:r>
              <a:rPr lang="en-IN"/>
              <a:t/>
            </a:r>
            <a:br>
              <a:rPr lang="en-IN"/>
            </a:br>
            <a:endParaRPr lang="en-IN"/>
          </a:p>
        </p:txBody>
      </p:sp>
      <p:pic>
        <p:nvPicPr>
          <p:cNvPr id="63491" name="Picture 3"/>
          <p:cNvPicPr>
            <a:picLocks noChangeAspect="1" noChangeArrowheads="1"/>
          </p:cNvPicPr>
          <p:nvPr/>
        </p:nvPicPr>
        <p:blipFill>
          <a:blip r:embed="rId2" cstate="print"/>
          <a:srcRect t="12302" b="5695"/>
          <a:stretch>
            <a:fillRect/>
          </a:stretch>
        </p:blipFill>
        <p:spPr bwMode="auto">
          <a:xfrm>
            <a:off x="357188" y="928688"/>
            <a:ext cx="8501062" cy="5643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PROPERTY PAGE</a:t>
            </a:r>
            <a:r>
              <a:rPr lang="en-IN" dirty="0"/>
              <a:t/>
            </a:r>
            <a:br>
              <a:rPr lang="en-IN" dirty="0"/>
            </a:br>
            <a:endParaRPr lang="en-IN" dirty="0"/>
          </a:p>
        </p:txBody>
      </p:sp>
      <p:pic>
        <p:nvPicPr>
          <p:cNvPr id="64515" name="Picture 3"/>
          <p:cNvPicPr>
            <a:picLocks noChangeAspect="1" noChangeArrowheads="1"/>
          </p:cNvPicPr>
          <p:nvPr/>
        </p:nvPicPr>
        <p:blipFill>
          <a:blip r:embed="rId2" cstate="print"/>
          <a:srcRect t="11617" b="5011"/>
          <a:stretch>
            <a:fillRect/>
          </a:stretch>
        </p:blipFill>
        <p:spPr bwMode="auto">
          <a:xfrm>
            <a:off x="285750" y="785813"/>
            <a:ext cx="8501063" cy="57864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UPDATE PROPERTY PAGE</a:t>
            </a:r>
            <a:r>
              <a:rPr lang="en-IN" dirty="0"/>
              <a:t/>
            </a:r>
            <a:br>
              <a:rPr lang="en-IN" dirty="0"/>
            </a:br>
            <a:endParaRPr lang="en-IN" dirty="0"/>
          </a:p>
        </p:txBody>
      </p:sp>
      <p:pic>
        <p:nvPicPr>
          <p:cNvPr id="65539" name="Picture 3"/>
          <p:cNvPicPr>
            <a:picLocks noChangeAspect="1" noChangeArrowheads="1"/>
          </p:cNvPicPr>
          <p:nvPr/>
        </p:nvPicPr>
        <p:blipFill>
          <a:blip r:embed="rId2" cstate="print"/>
          <a:srcRect l="1602" t="11617" b="5467"/>
          <a:stretch>
            <a:fillRect/>
          </a:stretch>
        </p:blipFill>
        <p:spPr bwMode="auto">
          <a:xfrm>
            <a:off x="357188" y="857250"/>
            <a:ext cx="8501062" cy="5643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ADD CITY PAGE</a:t>
            </a:r>
            <a:r>
              <a:rPr lang="en-IN" dirty="0"/>
              <a:t/>
            </a:r>
            <a:br>
              <a:rPr lang="en-IN" dirty="0"/>
            </a:br>
            <a:endParaRPr lang="en-IN" dirty="0"/>
          </a:p>
        </p:txBody>
      </p:sp>
      <p:pic>
        <p:nvPicPr>
          <p:cNvPr id="66563" name="Picture 3"/>
          <p:cNvPicPr>
            <a:picLocks noChangeAspect="1" noChangeArrowheads="1"/>
          </p:cNvPicPr>
          <p:nvPr/>
        </p:nvPicPr>
        <p:blipFill>
          <a:blip r:embed="rId2" cstate="print"/>
          <a:srcRect l="385" t="12527" b="5411"/>
          <a:stretch>
            <a:fillRect/>
          </a:stretch>
        </p:blipFill>
        <p:spPr bwMode="auto">
          <a:xfrm>
            <a:off x="357188" y="857250"/>
            <a:ext cx="85725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CITY PAGE</a:t>
            </a:r>
            <a:r>
              <a:rPr lang="en-IN" dirty="0"/>
              <a:t/>
            </a:r>
            <a:br>
              <a:rPr lang="en-IN" dirty="0"/>
            </a:br>
            <a:endParaRPr lang="en-IN" dirty="0"/>
          </a:p>
        </p:txBody>
      </p:sp>
      <p:pic>
        <p:nvPicPr>
          <p:cNvPr id="67587" name="Picture 3"/>
          <p:cNvPicPr>
            <a:picLocks noChangeAspect="1" noChangeArrowheads="1"/>
          </p:cNvPicPr>
          <p:nvPr/>
        </p:nvPicPr>
        <p:blipFill>
          <a:blip r:embed="rId2" cstate="print"/>
          <a:srcRect l="-769" t="12302" b="5467"/>
          <a:stretch>
            <a:fillRect/>
          </a:stretch>
        </p:blipFill>
        <p:spPr bwMode="auto">
          <a:xfrm>
            <a:off x="285750" y="857250"/>
            <a:ext cx="8501063"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MANAGE AGENTS PAGE</a:t>
            </a:r>
            <a:r>
              <a:rPr lang="en-IN" dirty="0"/>
              <a:t/>
            </a:r>
            <a:br>
              <a:rPr lang="en-IN" dirty="0"/>
            </a:br>
            <a:endParaRPr lang="en-IN" dirty="0"/>
          </a:p>
        </p:txBody>
      </p:sp>
      <p:pic>
        <p:nvPicPr>
          <p:cNvPr id="68611" name="Picture 3"/>
          <p:cNvPicPr>
            <a:picLocks noChangeAspect="1" noChangeArrowheads="1"/>
          </p:cNvPicPr>
          <p:nvPr/>
        </p:nvPicPr>
        <p:blipFill>
          <a:blip r:embed="rId2" cstate="print"/>
          <a:srcRect t="12302" b="4556"/>
          <a:stretch>
            <a:fillRect/>
          </a:stretch>
        </p:blipFill>
        <p:spPr bwMode="auto">
          <a:xfrm>
            <a:off x="285750" y="857250"/>
            <a:ext cx="857250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VIEW LISTED PROPERTIES PAGE</a:t>
            </a:r>
            <a:r>
              <a:rPr lang="en-IN" dirty="0"/>
              <a:t/>
            </a:r>
            <a:br>
              <a:rPr lang="en-IN" dirty="0"/>
            </a:br>
            <a:endParaRPr lang="en-IN" dirty="0"/>
          </a:p>
        </p:txBody>
      </p:sp>
      <p:pic>
        <p:nvPicPr>
          <p:cNvPr id="69635" name="Picture 4"/>
          <p:cNvPicPr>
            <a:picLocks noChangeAspect="1" noChangeArrowheads="1"/>
          </p:cNvPicPr>
          <p:nvPr/>
        </p:nvPicPr>
        <p:blipFill>
          <a:blip r:embed="rId2" cstate="print"/>
          <a:srcRect t="11845" b="5011"/>
          <a:stretch>
            <a:fillRect/>
          </a:stretch>
        </p:blipFill>
        <p:spPr bwMode="auto">
          <a:xfrm>
            <a:off x="285750" y="857250"/>
            <a:ext cx="8501063"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8401050" cy="1428750"/>
          </a:xfrm>
        </p:spPr>
        <p:txBody>
          <a:bodyPr>
            <a:normAutofit fontScale="90000"/>
          </a:bodyPr>
          <a:lstStyle/>
          <a:p>
            <a:pPr eaLnBrk="1" fontAlgn="auto" hangingPunct="1">
              <a:spcAft>
                <a:spcPts val="0"/>
              </a:spcAft>
              <a:defRPr/>
            </a:pPr>
            <a:r>
              <a:rPr lang="en-US" sz="4400" b="1" dirty="0"/>
              <a:t>SEARCH PROPERTY PAGE</a:t>
            </a:r>
            <a:r>
              <a:rPr lang="en-IN" dirty="0"/>
              <a:t/>
            </a:r>
            <a:br>
              <a:rPr lang="en-IN" dirty="0"/>
            </a:br>
            <a:endParaRPr lang="en-IN" dirty="0"/>
          </a:p>
        </p:txBody>
      </p:sp>
      <p:pic>
        <p:nvPicPr>
          <p:cNvPr id="70659" name="Picture 3"/>
          <p:cNvPicPr>
            <a:picLocks noChangeAspect="1" noChangeArrowheads="1"/>
          </p:cNvPicPr>
          <p:nvPr/>
        </p:nvPicPr>
        <p:blipFill>
          <a:blip r:embed="rId2" cstate="print"/>
          <a:srcRect l="-833" t="12756" b="9795"/>
          <a:stretch>
            <a:fillRect/>
          </a:stretch>
        </p:blipFill>
        <p:spPr bwMode="auto">
          <a:xfrm>
            <a:off x="214313" y="785813"/>
            <a:ext cx="8643937" cy="5857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813"/>
            <a:ext cx="8229600" cy="1214437"/>
          </a:xfrm>
        </p:spPr>
        <p:txBody>
          <a:bodyPr>
            <a:normAutofit fontScale="90000"/>
          </a:bodyPr>
          <a:lstStyle/>
          <a:p>
            <a:pPr eaLnBrk="1" fontAlgn="auto" hangingPunct="1">
              <a:spcAft>
                <a:spcPts val="0"/>
              </a:spcAft>
              <a:defRPr/>
            </a:pPr>
            <a:r>
              <a:rPr lang="en-US" b="1" dirty="0"/>
              <a:t>FUTURE SCOPE</a:t>
            </a:r>
            <a:r>
              <a:rPr lang="en-IN" dirty="0"/>
              <a:t/>
            </a:r>
            <a:br>
              <a:rPr lang="en-IN" dirty="0"/>
            </a:br>
            <a:endParaRPr lang="en-IN" dirty="0"/>
          </a:p>
        </p:txBody>
      </p:sp>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a:t>This</a:t>
            </a:r>
            <a:r>
              <a:rPr lang="en-US" b="1" dirty="0"/>
              <a:t> </a:t>
            </a:r>
            <a:r>
              <a:rPr lang="en-US" dirty="0"/>
              <a:t>web application involves almost all the basic features of the real state management system. The future implementation will be online help for the users and chatting with website administrator.</a:t>
            </a:r>
          </a:p>
          <a:p>
            <a:pPr>
              <a:buFont typeface="Wingdings 2" pitchFamily="18" charset="2"/>
              <a:buNone/>
              <a:defRPr/>
            </a:pPr>
            <a:endParaRPr lang="en-US" dirty="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081088"/>
          </a:xfrm>
        </p:spPr>
        <p:txBody>
          <a:bodyPr>
            <a:normAutofit fontScale="90000"/>
          </a:bodyPr>
          <a:lstStyle/>
          <a:p>
            <a:pPr eaLnBrk="1" fontAlgn="auto" hangingPunct="1">
              <a:spcAft>
                <a:spcPts val="0"/>
              </a:spcAft>
              <a:defRPr/>
            </a:pPr>
            <a:r>
              <a:rPr lang="en-US" b="1" dirty="0"/>
              <a:t>CONCLUSION</a:t>
            </a:r>
            <a:r>
              <a:rPr lang="en-IN" dirty="0"/>
              <a:t/>
            </a:r>
            <a:br>
              <a:rPr lang="en-IN" dirty="0"/>
            </a:br>
            <a:endParaRPr lang="en-IN" dirty="0"/>
          </a:p>
        </p:txBody>
      </p:sp>
      <p:sp>
        <p:nvSpPr>
          <p:cNvPr id="3" name="Content Placeholder 2"/>
          <p:cNvSpPr>
            <a:spLocks noGrp="1"/>
          </p:cNvSpPr>
          <p:nvPr>
            <p:ph idx="1"/>
          </p:nvPr>
        </p:nvSpPr>
        <p:spPr>
          <a:xfrm>
            <a:off x="457200" y="1285875"/>
            <a:ext cx="8229600" cy="5038725"/>
          </a:xfrm>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defRPr/>
            </a:pPr>
            <a:r>
              <a:rPr lang="en-US" dirty="0"/>
              <a:t>It has been a great pleasure for me to work on this exciting and challenging project. This project proved good for me as it provided practical knowledge of not only programming in PHP and MYSQL web based application. It also provides knowledge about the latest technology used in developing web enabled application and client server technology that will be great demand in future. This will provide better opportunities and guidance in future in developing projects independently.</a:t>
            </a:r>
          </a:p>
          <a:p>
            <a:pPr>
              <a:buFont typeface="Wingdings 2" pitchFamily="18" charset="2"/>
              <a:buNone/>
              <a:defRPr/>
            </a:pPr>
            <a:endParaRPr lang="en-US" dirty="0"/>
          </a:p>
          <a:p>
            <a:pPr>
              <a:defRPr/>
            </a:pPr>
            <a:endParaRPr lang="en-US" dirty="0"/>
          </a:p>
          <a:p>
            <a:pPr>
              <a:buFont typeface="Wingdings 2" pitchFamily="18" charset="2"/>
              <a:buNone/>
              <a:defRPr/>
            </a:pPr>
            <a:endParaRPr lang="en-US" dirty="0"/>
          </a:p>
          <a:p>
            <a:pPr>
              <a:buFont typeface="Wingdings 2" pitchFamily="18" charset="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14313"/>
            <a:ext cx="8229600" cy="857250"/>
          </a:xfrm>
        </p:spPr>
        <p:txBody>
          <a:bodyPr/>
          <a:lstStyle/>
          <a:p>
            <a:r>
              <a:rPr lang="en-US" b="1"/>
              <a:t>Objective</a:t>
            </a:r>
            <a:endParaRPr lang="en-US"/>
          </a:p>
        </p:txBody>
      </p:sp>
      <p:sp>
        <p:nvSpPr>
          <p:cNvPr id="14339"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dirty="0"/>
          </a:p>
          <a:p>
            <a:r>
              <a:rPr lang="en-US" dirty="0"/>
              <a:t>The system should have a login. A login box should appear when the system is invoked</a:t>
            </a:r>
            <a:r>
              <a:rPr lang="en-US" dirty="0" smtClean="0"/>
              <a:t>.</a:t>
            </a:r>
            <a:r>
              <a:rPr lang="en-US" baseline="30000" dirty="0"/>
              <a:t> </a:t>
            </a:r>
            <a:endParaRPr lang="en-US" dirty="0"/>
          </a:p>
          <a:p>
            <a:r>
              <a:rPr lang="en-US" dirty="0"/>
              <a:t>The Admin should have all the type of authority.</a:t>
            </a:r>
          </a:p>
          <a:p>
            <a:r>
              <a:rPr lang="en-US" dirty="0"/>
              <a:t>The Admin should maintain property .Admin identify property type as it is residential or commercial property</a:t>
            </a:r>
            <a:r>
              <a:rPr lang="en-US" dirty="0" smtClean="0"/>
              <a:t>.</a:t>
            </a:r>
            <a:endParaRPr lang="en-US" dirty="0"/>
          </a:p>
          <a:p>
            <a:r>
              <a:rPr lang="en-US" dirty="0"/>
              <a:t>The Admin user can inform their agents for regarding to property and update the information regarding property and cancellation of property or changing buyer choice.</a:t>
            </a:r>
          </a:p>
          <a:p>
            <a:pPr>
              <a:buFont typeface="Wingdings 2" pitchFamily="18" charset="2"/>
              <a:buNone/>
            </a:pPr>
            <a:endParaRPr lang="en-US" dirty="0"/>
          </a:p>
          <a:p>
            <a:pPr>
              <a:buFont typeface="Wingdings 2" pitchFamily="18" charset="2"/>
              <a:buNone/>
            </a:pP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500063"/>
            <a:ext cx="8229600" cy="785812"/>
          </a:xfrm>
        </p:spPr>
        <p:txBody>
          <a:bodyPr/>
          <a:lstStyle/>
          <a:p>
            <a:pPr eaLnBrk="1" hangingPunct="1"/>
            <a:r>
              <a:rPr lang="en-US" b="1"/>
              <a:t>BIBLIOGRAPHY</a:t>
            </a:r>
            <a:endParaRPr lang="en-IN"/>
          </a:p>
        </p:txBody>
      </p:sp>
      <p:sp>
        <p:nvSpPr>
          <p:cNvPr id="3" name="Content Placeholder 2"/>
          <p:cNvSpPr>
            <a:spLocks noGrp="1"/>
          </p:cNvSpPr>
          <p:nvPr>
            <p:ph idx="1"/>
          </p:nvPr>
        </p:nvSpPr>
        <p:spPr>
          <a:xfrm>
            <a:off x="457200" y="1714500"/>
            <a:ext cx="8229600" cy="4857750"/>
          </a:xfrm>
        </p:spPr>
        <p:txBody>
          <a:bodyPr>
            <a:normAutofit fontScale="85000" lnSpcReduction="20000"/>
          </a:bodyPr>
          <a:lstStyle/>
          <a:p>
            <a:pPr marL="274320" indent="-274320" eaLnBrk="1" fontAlgn="auto" hangingPunct="1">
              <a:spcAft>
                <a:spcPts val="0"/>
              </a:spcAft>
              <a:buClr>
                <a:schemeClr val="accent3"/>
              </a:buClr>
              <a:buFont typeface="Wingdings 2"/>
              <a:buChar char=""/>
              <a:defRPr/>
            </a:pPr>
            <a:r>
              <a:rPr lang="en-US" b="1" dirty="0"/>
              <a:t>FOR PHP INSTALLATION </a:t>
            </a:r>
            <a:endParaRPr lang="en-IN" dirty="0"/>
          </a:p>
          <a:p>
            <a:pPr marL="274320" indent="-274320" eaLnBrk="1" fontAlgn="auto" hangingPunct="1">
              <a:spcAft>
                <a:spcPts val="0"/>
              </a:spcAft>
              <a:buClr>
                <a:schemeClr val="accent3"/>
              </a:buClr>
              <a:buFont typeface="Wingdings 2"/>
              <a:buChar char=""/>
              <a:defRPr/>
            </a:pPr>
            <a:r>
              <a:rPr lang="en-US" u="sng" dirty="0"/>
              <a:t>www.php.net</a:t>
            </a: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DEPLOYMENT AND PACKING ON SERVER </a:t>
            </a:r>
            <a:endParaRPr lang="en-IN" dirty="0"/>
          </a:p>
          <a:p>
            <a:pPr marL="274320" indent="-274320" eaLnBrk="1" fontAlgn="auto" hangingPunct="1">
              <a:spcAft>
                <a:spcPts val="0"/>
              </a:spcAft>
              <a:buClr>
                <a:schemeClr val="accent3"/>
              </a:buClr>
              <a:buFont typeface="Wingdings 2"/>
              <a:buChar char=""/>
              <a:defRPr/>
            </a:pPr>
            <a:r>
              <a:rPr lang="en-US" u="sng" dirty="0">
                <a:hlinkClick r:id="rId2"/>
              </a:rPr>
              <a:t>www.developer.com</a:t>
            </a:r>
            <a:endParaRPr lang="en-IN" dirty="0"/>
          </a:p>
          <a:p>
            <a:pPr marL="274320" indent="-274320" eaLnBrk="1" fontAlgn="auto" hangingPunct="1">
              <a:spcAft>
                <a:spcPts val="0"/>
              </a:spcAft>
              <a:buClr>
                <a:schemeClr val="accent3"/>
              </a:buClr>
              <a:buFont typeface="Wingdings 2"/>
              <a:buChar char=""/>
              <a:defRPr/>
            </a:pPr>
            <a:r>
              <a:rPr lang="en-US" u="sng" dirty="0">
                <a:hlinkClick r:id="rId3"/>
              </a:rPr>
              <a:t>www.15seconds.com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MYSQL </a:t>
            </a:r>
            <a:endParaRPr lang="en-IN" dirty="0"/>
          </a:p>
          <a:p>
            <a:pPr marL="274320" indent="-274320" eaLnBrk="1" fontAlgn="auto" hangingPunct="1">
              <a:spcAft>
                <a:spcPts val="0"/>
              </a:spcAft>
              <a:buClr>
                <a:schemeClr val="accent3"/>
              </a:buClr>
              <a:buFont typeface="Wingdings 2"/>
              <a:buChar char=""/>
              <a:defRPr/>
            </a:pPr>
            <a:r>
              <a:rPr lang="en-US" u="sng" dirty="0">
                <a:hlinkClick r:id="rId4"/>
              </a:rPr>
              <a:t>www.mysql.com</a:t>
            </a:r>
            <a:endParaRPr lang="en-IN"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PHP,CSS,APACHE </a:t>
            </a:r>
          </a:p>
          <a:p>
            <a:pPr marL="274320" indent="-274320" eaLnBrk="1" fontAlgn="auto" hangingPunct="1">
              <a:spcAft>
                <a:spcPts val="0"/>
              </a:spcAft>
              <a:buClr>
                <a:schemeClr val="accent3"/>
              </a:buClr>
              <a:buFont typeface="Wingdings 2"/>
              <a:buChar char=""/>
              <a:defRPr/>
            </a:pPr>
            <a:r>
              <a:rPr lang="en-US" b="1" dirty="0"/>
              <a:t>www.w3schools.com</a:t>
            </a:r>
            <a:endParaRPr lang="en-IN" dirty="0"/>
          </a:p>
          <a:p>
            <a:pPr marL="274320" indent="-274320" eaLnBrk="1" fontAlgn="auto" hangingPunct="1">
              <a:spcAft>
                <a:spcPts val="0"/>
              </a:spcAft>
              <a:buClr>
                <a:schemeClr val="accent3"/>
              </a:buClr>
              <a:buFont typeface="Wingdings 2"/>
              <a:buChar char=""/>
              <a:defRPr/>
            </a:pPr>
            <a:r>
              <a:rPr lang="en-US" u="sng" dirty="0">
                <a:hlinkClick r:id="rId5"/>
              </a:rPr>
              <a:t>www.php.net</a:t>
            </a:r>
            <a:endParaRPr lang="en-IN" dirty="0"/>
          </a:p>
          <a:p>
            <a:pPr marL="274320" indent="-274320" eaLnBrk="1" fontAlgn="auto" hangingPunct="1">
              <a:spcAft>
                <a:spcPts val="0"/>
              </a:spcAft>
              <a:buClr>
                <a:schemeClr val="accent3"/>
              </a:buClr>
              <a:buFont typeface="Wingdings 2"/>
              <a:buChar char=""/>
              <a:defRPr/>
            </a:pPr>
            <a:r>
              <a:rPr lang="en-US" u="sng" dirty="0"/>
              <a:t>www.cssed.sourceforge.net</a:t>
            </a:r>
            <a:endParaRPr lang="en-IN" dirty="0"/>
          </a:p>
          <a:p>
            <a:pPr marL="274320" indent="-274320" eaLnBrk="1" fontAlgn="auto" hangingPunct="1">
              <a:spcAft>
                <a:spcPts val="0"/>
              </a:spcAft>
              <a:buClr>
                <a:schemeClr val="accent3"/>
              </a:buClr>
              <a:buFont typeface="Wingdings 2"/>
              <a:buChar char=""/>
              <a:defRPr/>
            </a:pPr>
            <a:r>
              <a:rPr lang="en-US" u="sng" dirty="0"/>
              <a:t>www.apache.org</a:t>
            </a:r>
            <a:endParaRPr lang="en-IN"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5" end="5"/>
                                            </p:txEl>
                                          </p:spTgt>
                                        </p:tgtEl>
                                      </p:cBhvr>
                                    </p:animEffect>
                                    <p:set>
                                      <p:cBhvr>
                                        <p:cTn id="3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6" end="6"/>
                                            </p:txEl>
                                          </p:spTgt>
                                        </p:tgtEl>
                                      </p:cBhvr>
                                    </p:animEffect>
                                    <p:set>
                                      <p:cBhvr>
                                        <p:cTn id="4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8" presetClass="exit" presetSubtype="16" fill="hold" grpId="0" nodeType="clickEffect">
                                  <p:stCondLst>
                                    <p:cond delay="0"/>
                                  </p:stCondLst>
                                  <p:childTnLst>
                                    <p:animEffect transition="out" filter="diamond(in)">
                                      <p:cBhvr>
                                        <p:cTn id="46" dur="2000"/>
                                        <p:tgtEl>
                                          <p:spTgt spid="3">
                                            <p:txEl>
                                              <p:pRg st="7" end="7"/>
                                            </p:txEl>
                                          </p:spTgt>
                                        </p:tgtEl>
                                      </p:cBhvr>
                                    </p:animEffect>
                                    <p:set>
                                      <p:cBhvr>
                                        <p:cTn id="47"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8" presetClass="exit" presetSubtype="16" fill="hold" grpId="0" nodeType="clickEffect">
                                  <p:stCondLst>
                                    <p:cond delay="0"/>
                                  </p:stCondLst>
                                  <p:childTnLst>
                                    <p:animEffect transition="out" filter="diamond(in)">
                                      <p:cBhvr>
                                        <p:cTn id="51" dur="2000"/>
                                        <p:tgtEl>
                                          <p:spTgt spid="3">
                                            <p:txEl>
                                              <p:pRg st="8" end="8"/>
                                            </p:txEl>
                                          </p:spTgt>
                                        </p:tgtEl>
                                      </p:cBhvr>
                                    </p:animEffect>
                                    <p:set>
                                      <p:cBhvr>
                                        <p:cTn id="52" dur="1" fill="hold">
                                          <p:stCondLst>
                                            <p:cond delay="1999"/>
                                          </p:stCondLst>
                                        </p:cTn>
                                        <p:tgtEl>
                                          <p:spTgt spid="3">
                                            <p:txEl>
                                              <p:pRg st="8" end="8"/>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xit" presetSubtype="16" fill="hold" grpId="0" nodeType="clickEffect">
                                  <p:stCondLst>
                                    <p:cond delay="0"/>
                                  </p:stCondLst>
                                  <p:childTnLst>
                                    <p:animEffect transition="out" filter="diamond(in)">
                                      <p:cBhvr>
                                        <p:cTn id="56" dur="2000"/>
                                        <p:tgtEl>
                                          <p:spTgt spid="3">
                                            <p:txEl>
                                              <p:pRg st="9" end="9"/>
                                            </p:txEl>
                                          </p:spTgt>
                                        </p:tgtEl>
                                      </p:cBhvr>
                                    </p:animEffect>
                                    <p:set>
                                      <p:cBhvr>
                                        <p:cTn id="57" dur="1" fill="hold">
                                          <p:stCondLst>
                                            <p:cond delay="1999"/>
                                          </p:stCondLst>
                                        </p:cTn>
                                        <p:tgtEl>
                                          <p:spTgt spid="3">
                                            <p:txEl>
                                              <p:pRg st="9" end="9"/>
                                            </p:txEl>
                                          </p:spTgt>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xit" presetSubtype="16" fill="hold" grpId="0" nodeType="clickEffect">
                                  <p:stCondLst>
                                    <p:cond delay="0"/>
                                  </p:stCondLst>
                                  <p:childTnLst>
                                    <p:animEffect transition="out" filter="diamond(in)">
                                      <p:cBhvr>
                                        <p:cTn id="61" dur="2000"/>
                                        <p:tgtEl>
                                          <p:spTgt spid="3">
                                            <p:txEl>
                                              <p:pRg st="10" end="10"/>
                                            </p:txEl>
                                          </p:spTgt>
                                        </p:tgtEl>
                                      </p:cBhvr>
                                    </p:animEffect>
                                    <p:set>
                                      <p:cBhvr>
                                        <p:cTn id="62" dur="1" fill="hold">
                                          <p:stCondLst>
                                            <p:cond delay="1999"/>
                                          </p:stCondLst>
                                        </p:cTn>
                                        <p:tgtEl>
                                          <p:spTgt spid="3">
                                            <p:txEl>
                                              <p:pRg st="10" end="10"/>
                                            </p:tx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8" presetClass="exit" presetSubtype="16" fill="hold" grpId="0" nodeType="clickEffect">
                                  <p:stCondLst>
                                    <p:cond delay="0"/>
                                  </p:stCondLst>
                                  <p:childTnLst>
                                    <p:animEffect transition="out" filter="diamond(in)">
                                      <p:cBhvr>
                                        <p:cTn id="66" dur="2000"/>
                                        <p:tgtEl>
                                          <p:spTgt spid="3">
                                            <p:txEl>
                                              <p:pRg st="11" end="11"/>
                                            </p:txEl>
                                          </p:spTgt>
                                        </p:tgtEl>
                                      </p:cBhvr>
                                    </p:animEffect>
                                    <p:set>
                                      <p:cBhvr>
                                        <p:cTn id="67" dur="1" fill="hold">
                                          <p:stCondLst>
                                            <p:cond delay="1999"/>
                                          </p:stCondLst>
                                        </p:cTn>
                                        <p:tgtEl>
                                          <p:spTgt spid="3">
                                            <p:txEl>
                                              <p:pRg st="11" end="11"/>
                                            </p:txEl>
                                          </p:spTgt>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8" presetClass="exit" presetSubtype="16" fill="hold" grpId="0" nodeType="clickEffect">
                                  <p:stCondLst>
                                    <p:cond delay="0"/>
                                  </p:stCondLst>
                                  <p:childTnLst>
                                    <p:animEffect transition="out" filter="diamond(in)">
                                      <p:cBhvr>
                                        <p:cTn id="71" dur="2000"/>
                                        <p:tgtEl>
                                          <p:spTgt spid="3">
                                            <p:txEl>
                                              <p:pRg st="12" end="12"/>
                                            </p:txEl>
                                          </p:spTgt>
                                        </p:tgtEl>
                                      </p:cBhvr>
                                    </p:animEffect>
                                    <p:set>
                                      <p:cBhvr>
                                        <p:cTn id="72" dur="1" fill="hold">
                                          <p:stCondLst>
                                            <p:cond delay="1999"/>
                                          </p:stCondLst>
                                        </p:cTn>
                                        <p:tgtEl>
                                          <p:spTgt spid="3">
                                            <p:txEl>
                                              <p:pRg st="12" end="12"/>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8" presetClass="exit" presetSubtype="16" fill="hold" grpId="0" nodeType="clickEffect">
                                  <p:stCondLst>
                                    <p:cond delay="0"/>
                                  </p:stCondLst>
                                  <p:childTnLst>
                                    <p:animEffect transition="out" filter="diamond(in)">
                                      <p:cBhvr>
                                        <p:cTn id="76" dur="2000"/>
                                        <p:tgtEl>
                                          <p:spTgt spid="3">
                                            <p:txEl>
                                              <p:pRg st="13" end="13"/>
                                            </p:txEl>
                                          </p:spTgt>
                                        </p:tgtEl>
                                      </p:cBhvr>
                                    </p:animEffect>
                                    <p:set>
                                      <p:cBhvr>
                                        <p:cTn id="77" dur="1" fill="hold">
                                          <p:stCondLst>
                                            <p:cond delay="1999"/>
                                          </p:stCondLst>
                                        </p:cTn>
                                        <p:tgtEl>
                                          <p:spTgt spid="3">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a:latin typeface="Freestyle Script" pitchFamily="66" charset="0"/>
              </a:rPr>
              <a:t>THANKYOU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14313"/>
            <a:ext cx="8229600" cy="857250"/>
          </a:xfrm>
        </p:spPr>
        <p:txBody>
          <a:bodyPr/>
          <a:lstStyle/>
          <a:p>
            <a:r>
              <a:rPr lang="en-US" b="1"/>
              <a:t>Project Goals - </a:t>
            </a:r>
            <a:endParaRPr lang="en-US"/>
          </a:p>
        </p:txBody>
      </p:sp>
      <p:sp>
        <p:nvSpPr>
          <p:cNvPr id="16387"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dirty="0"/>
          </a:p>
          <a:p>
            <a:r>
              <a:rPr lang="en-US" sz="2400" b="1" dirty="0"/>
              <a:t>Planned approach towards working</a:t>
            </a:r>
            <a:r>
              <a:rPr lang="en-US" sz="2400" dirty="0"/>
              <a:t>: - The working in the organization will be well</a:t>
            </a:r>
            <a:r>
              <a:rPr lang="en-US" sz="2400" b="1" dirty="0"/>
              <a:t> </a:t>
            </a:r>
            <a:r>
              <a:rPr lang="en-US" sz="2400" dirty="0"/>
              <a:t>planned and organized. The data will be stored properly in data stores, which will help in retrieval of information as well as its storage.</a:t>
            </a:r>
          </a:p>
          <a:p>
            <a:pPr>
              <a:buNone/>
            </a:pPr>
            <a:endParaRPr lang="en-US" sz="2400" dirty="0"/>
          </a:p>
          <a:p>
            <a:r>
              <a:rPr lang="en-US" sz="2400" b="1" dirty="0"/>
              <a:t>Accuracy</a:t>
            </a:r>
            <a:r>
              <a:rPr lang="en-US" sz="2400" dirty="0"/>
              <a:t>: - The level of accuracy in the proposed system can not be decided. Because</a:t>
            </a:r>
            <a:r>
              <a:rPr lang="en-US" sz="2400" b="1" dirty="0"/>
              <a:t> </a:t>
            </a:r>
            <a:r>
              <a:rPr lang="en-US" sz="2400" dirty="0"/>
              <a:t>here user buy and another user build the home. There is no guarantee.</a:t>
            </a:r>
          </a:p>
          <a:p>
            <a:pPr>
              <a:buFont typeface="Wingdings 2" pitchFamily="18" charset="2"/>
              <a:buNone/>
            </a:pPr>
            <a:endParaRPr lang="en-US" sz="2400" dirty="0"/>
          </a:p>
          <a:p>
            <a:r>
              <a:rPr lang="en-US" sz="2400" b="1" dirty="0"/>
              <a:t>Reliability</a:t>
            </a:r>
            <a:r>
              <a:rPr lang="en-US" sz="2400" dirty="0"/>
              <a:t>: - The reliability of the proposed system will be high due to the above stated</a:t>
            </a:r>
            <a:r>
              <a:rPr lang="en-US" sz="2400" b="1" dirty="0"/>
              <a:t> </a:t>
            </a:r>
            <a:r>
              <a:rPr lang="en-US" sz="2400" dirty="0"/>
              <a:t>reasons. The reason for the increased reliability of the system is that now there would be proper storage of information.</a:t>
            </a:r>
          </a:p>
          <a:p>
            <a:pPr>
              <a:buFont typeface="Wingdings 2" pitchFamily="18" charset="2"/>
              <a:buNone/>
            </a:pPr>
            <a:endParaRPr lang="en-US" dirty="0"/>
          </a:p>
          <a:p>
            <a:pPr>
              <a:buFont typeface="Wingdings 2" pitchFamily="18" charset="2"/>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14313"/>
            <a:ext cx="8229600" cy="857250"/>
          </a:xfrm>
        </p:spPr>
        <p:txBody>
          <a:bodyPr/>
          <a:lstStyle/>
          <a:p>
            <a:r>
              <a:rPr lang="en-US" b="1"/>
              <a:t>Project Goals - </a:t>
            </a:r>
            <a:endParaRPr lang="en-US"/>
          </a:p>
        </p:txBody>
      </p:sp>
      <p:sp>
        <p:nvSpPr>
          <p:cNvPr id="17411" name="Content Placeholder 2"/>
          <p:cNvSpPr>
            <a:spLocks noGrp="1"/>
          </p:cNvSpPr>
          <p:nvPr>
            <p:ph idx="1"/>
          </p:nvPr>
        </p:nvSpPr>
        <p:spPr>
          <a:xfrm>
            <a:off x="457200" y="1000125"/>
            <a:ext cx="8229600" cy="5572125"/>
          </a:xfrm>
        </p:spPr>
        <p:txBody>
          <a:bodyPr/>
          <a:lstStyle/>
          <a:p>
            <a:pPr>
              <a:buFont typeface="Wingdings 2" pitchFamily="18" charset="2"/>
              <a:buNone/>
            </a:pPr>
            <a:endParaRPr lang="en-US"/>
          </a:p>
          <a:p>
            <a:r>
              <a:rPr lang="en-US" sz="2400" b="1"/>
              <a:t>Planned approach towards working</a:t>
            </a:r>
            <a:r>
              <a:rPr lang="en-US" sz="2400"/>
              <a:t>: - The working in the organization will be well</a:t>
            </a:r>
            <a:r>
              <a:rPr lang="en-US" sz="2400" b="1"/>
              <a:t> </a:t>
            </a:r>
            <a:r>
              <a:rPr lang="en-US" sz="2400"/>
              <a:t>planned and organized. The data will be stored properly in data stores, which will help in retrieval of information as well as its storage.</a:t>
            </a:r>
          </a:p>
          <a:p>
            <a:r>
              <a:rPr lang="en-US" sz="2400" baseline="30000"/>
              <a:t> </a:t>
            </a:r>
            <a:endParaRPr lang="en-US" sz="2400"/>
          </a:p>
          <a:p>
            <a:r>
              <a:rPr lang="en-US" sz="2400" b="1"/>
              <a:t>Accuracy</a:t>
            </a:r>
            <a:r>
              <a:rPr lang="en-US" sz="2400"/>
              <a:t>: - The level of accuracy in the proposed system can not be decided. Because</a:t>
            </a:r>
            <a:r>
              <a:rPr lang="en-US" sz="2400" b="1"/>
              <a:t> </a:t>
            </a:r>
            <a:r>
              <a:rPr lang="en-US" sz="2400"/>
              <a:t>here user buy and another user build the home. There is no guarantee.</a:t>
            </a:r>
          </a:p>
          <a:p>
            <a:pPr>
              <a:buFont typeface="Wingdings 2" pitchFamily="18" charset="2"/>
              <a:buNone/>
            </a:pPr>
            <a:endParaRPr lang="en-US" sz="2400"/>
          </a:p>
          <a:p>
            <a:r>
              <a:rPr lang="en-US" sz="2400" b="1"/>
              <a:t>Reliability</a:t>
            </a:r>
            <a:r>
              <a:rPr lang="en-US" sz="2400"/>
              <a:t>: - The reliability of the proposed system will be high due to the above stated</a:t>
            </a:r>
            <a:r>
              <a:rPr lang="en-US" sz="2400" b="1"/>
              <a:t> </a:t>
            </a:r>
            <a:r>
              <a:rPr lang="en-US" sz="2400"/>
              <a:t>reasons. The reason for the increased reliability of the system is that now there would be proper storage of information.</a:t>
            </a:r>
          </a:p>
          <a:p>
            <a:pPr>
              <a:buFont typeface="Wingdings 2" pitchFamily="18" charset="2"/>
              <a:buNone/>
            </a:pPr>
            <a:endParaRPr lang="en-US"/>
          </a:p>
          <a:p>
            <a:pPr>
              <a:buFont typeface="Wingdings 2" pitchFamily="18" charset="2"/>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14313"/>
            <a:ext cx="8229600" cy="857250"/>
          </a:xfrm>
        </p:spPr>
        <p:txBody>
          <a:bodyPr/>
          <a:lstStyle/>
          <a:p>
            <a:r>
              <a:rPr lang="en-US" b="1"/>
              <a:t>Project Modules - </a:t>
            </a:r>
            <a:endParaRPr lang="en-US"/>
          </a:p>
        </p:txBody>
      </p:sp>
      <p:sp>
        <p:nvSpPr>
          <p:cNvPr id="20483" name="Content Placeholder 2"/>
          <p:cNvSpPr>
            <a:spLocks noGrp="1"/>
          </p:cNvSpPr>
          <p:nvPr>
            <p:ph idx="1"/>
          </p:nvPr>
        </p:nvSpPr>
        <p:spPr>
          <a:xfrm>
            <a:off x="457200" y="1428750"/>
            <a:ext cx="8229600" cy="4895850"/>
          </a:xfrm>
        </p:spPr>
        <p:txBody>
          <a:bodyPr/>
          <a:lstStyle/>
          <a:p>
            <a:r>
              <a:rPr lang="en-IN"/>
              <a:t>Real Estate Management System is a project which provides the facility where users can easily buy, sale and rent their properties such as land, houses and shops. In this project we use PHP and MySQL database. It has two modules.</a:t>
            </a:r>
            <a:endParaRPr lang="en-US"/>
          </a:p>
          <a:p>
            <a:pPr>
              <a:buFont typeface="Wingdings 2" pitchFamily="18" charset="2"/>
              <a:buNone/>
            </a:pPr>
            <a:endParaRPr lang="en-US"/>
          </a:p>
          <a:p>
            <a:r>
              <a:rPr lang="en-IN"/>
              <a:t>Admin Module</a:t>
            </a:r>
            <a:endParaRPr lang="en-US"/>
          </a:p>
          <a:p>
            <a:r>
              <a:rPr lang="en-IN"/>
              <a:t>User Module</a:t>
            </a:r>
            <a:endParaRPr lang="en-US"/>
          </a:p>
          <a:p>
            <a:r>
              <a:rPr lang="en-IN"/>
              <a:t>Property Owner</a:t>
            </a:r>
            <a:endParaRPr lang="en-US"/>
          </a:p>
          <a:p>
            <a:r>
              <a:rPr lang="en-IN"/>
              <a:t>Broker</a:t>
            </a:r>
            <a:endParaRPr lang="en-US"/>
          </a:p>
          <a:p>
            <a:r>
              <a:rPr lang="en-IN"/>
              <a:t>Buyer(Simple user)</a:t>
            </a:r>
            <a:endParaRPr lang="en-US"/>
          </a:p>
          <a:p>
            <a:pPr>
              <a:buFont typeface="Wingdings 2" pitchFamily="18" charset="2"/>
              <a:buNone/>
            </a:pPr>
            <a:r>
              <a:rPr lang="en-IN"/>
              <a:t> </a:t>
            </a:r>
            <a:endParaRPr lang="en-US"/>
          </a:p>
          <a:p>
            <a:pPr>
              <a:buFont typeface="Wingdings 2" pitchFamily="18" charset="2"/>
              <a:buNone/>
            </a:pPr>
            <a:endParaRPr lang="en-US"/>
          </a:p>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5380</TotalTime>
  <Words>1382</Words>
  <Application>Microsoft Office PowerPoint</Application>
  <PresentationFormat>On-screen Show (4:3)</PresentationFormat>
  <Paragraphs>218</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Flow</vt:lpstr>
      <vt:lpstr>REAL STATE MANAGEMENT SYSTEM</vt:lpstr>
      <vt:lpstr>PROJECT TITLE: REAL ESTATE MANAGEMENT SYSTEM</vt:lpstr>
      <vt:lpstr>ABSTRACT </vt:lpstr>
      <vt:lpstr>Purpose - </vt:lpstr>
      <vt:lpstr>Scope - </vt:lpstr>
      <vt:lpstr>Objective</vt:lpstr>
      <vt:lpstr>Project Goals - </vt:lpstr>
      <vt:lpstr>Project Goals - </vt:lpstr>
      <vt:lpstr>Project Modules - </vt:lpstr>
      <vt:lpstr>Admin Modules:</vt:lpstr>
      <vt:lpstr>Admin Modules: (Continue)</vt:lpstr>
      <vt:lpstr>User Modules:</vt:lpstr>
      <vt:lpstr>User Modules:</vt:lpstr>
      <vt:lpstr>User Modules:</vt:lpstr>
      <vt:lpstr>User Modules:</vt:lpstr>
      <vt:lpstr>User Modules:</vt:lpstr>
      <vt:lpstr>SOFTWARE USED</vt:lpstr>
      <vt:lpstr>FRONTEND (LANGUAGE USED)</vt:lpstr>
      <vt:lpstr>BackEnd Technologies Used</vt:lpstr>
      <vt:lpstr>SYSTEM DESIGN </vt:lpstr>
      <vt:lpstr>    </vt:lpstr>
      <vt:lpstr>  Use Case Diagram:  </vt:lpstr>
      <vt:lpstr>Slide 23</vt:lpstr>
      <vt:lpstr>Slide 24</vt:lpstr>
      <vt:lpstr>Slide 25</vt:lpstr>
      <vt:lpstr> Sequence Diagram: </vt:lpstr>
      <vt:lpstr>Slide 27</vt:lpstr>
      <vt:lpstr>  System Architecture/ Ideation Map </vt:lpstr>
      <vt:lpstr>Data Flow Diagram(DFD) </vt:lpstr>
      <vt:lpstr>Class Diagram</vt:lpstr>
      <vt:lpstr>  SCREEN SHOTS – Home Page  </vt:lpstr>
      <vt:lpstr>      About Us Page </vt:lpstr>
      <vt:lpstr> CONTACT US PAGE</vt:lpstr>
      <vt:lpstr>PROPERTY PAGE </vt:lpstr>
      <vt:lpstr>PROPERTY DETAIL PAGE </vt:lpstr>
      <vt:lpstr>MORTGAGE CALCULATION PAGE </vt:lpstr>
      <vt:lpstr>USER REGISTRATION PAGE </vt:lpstr>
      <vt:lpstr>User Login Page</vt:lpstr>
      <vt:lpstr>User Profile Page</vt:lpstr>
      <vt:lpstr>CHANGE PASSWORD PAGE </vt:lpstr>
      <vt:lpstr>ADD PROPERTY PAGE </vt:lpstr>
      <vt:lpstr>PROPERTY LISTED PAGE </vt:lpstr>
      <vt:lpstr>MANAGE PROPERTY PAGE </vt:lpstr>
      <vt:lpstr>VIEW RECEIVED ENQUIRIES PAGE </vt:lpstr>
      <vt:lpstr>ENQUIRY DETAIL PAGE </vt:lpstr>
      <vt:lpstr>VIEW ANSWERED ENQUIRY PAGE </vt:lpstr>
      <vt:lpstr>FORGOT PASSWORD PAGE </vt:lpstr>
      <vt:lpstr>ADMIN LOGIN PAGE </vt:lpstr>
      <vt:lpstr>DASHBOARD PAGE </vt:lpstr>
      <vt:lpstr>ADD PROPERTY PAGE </vt:lpstr>
      <vt:lpstr>MANAGE PROPERTY PAGE </vt:lpstr>
      <vt:lpstr>UPDATE PROPERTY PAGE </vt:lpstr>
      <vt:lpstr>ADD CITY PAGE </vt:lpstr>
      <vt:lpstr>MANAGE CITY PAGE </vt:lpstr>
      <vt:lpstr>MANAGE AGENTS PAGE </vt:lpstr>
      <vt:lpstr>VIEW LISTED PROPERTIES PAGE </vt:lpstr>
      <vt:lpstr>SEARCH PROPERTY PAGE </vt:lpstr>
      <vt:lpstr>FUTURE SCOPE </vt:lpstr>
      <vt:lpstr>CONCLUSION </vt:lpstr>
      <vt:lpstr>BIBLIOGRAPHY</vt:lpstr>
      <vt:lpstr>Slide 61</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HP</cp:lastModifiedBy>
  <cp:revision>479</cp:revision>
  <dcterms:created xsi:type="dcterms:W3CDTF">2011-04-06T15:22:37Z</dcterms:created>
  <dcterms:modified xsi:type="dcterms:W3CDTF">2023-04-26T19:30:46Z</dcterms:modified>
</cp:coreProperties>
</file>